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Default Extension="xml" ContentType="application/xml"/>
  <Override PartName="/ppt/tableStyles.xml" ContentType="application/vnd.openxmlformats-officedocument.presentationml.tableStyles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9.xml" ContentType="application/vnd.openxmlformats-officedocument.presentationml.slideLayout+xml"/>
  <Override PartName="/docProps/core.xml" ContentType="application/vnd.openxmlformats-package.core-properties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4.xml" ContentType="application/vnd.openxmlformats-officedocument.presentationml.slideLayout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Layouts/slideLayout38.xml" ContentType="application/vnd.openxmlformats-officedocument.presentationml.slideLayout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37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9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Layouts/slideLayout36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Default Extension="jpeg" ContentType="image/jpeg"/>
  <Override PartName="/ppt/slideLayouts/slideLayout35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3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Layouts/slideLayout43.xml" ContentType="application/vnd.openxmlformats-officedocument.presentationml.slideLayout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  <p:sldMasterId id="2147483684" r:id="rId2"/>
    <p:sldMasterId id="2147483696" r:id="rId3"/>
    <p:sldMasterId id="2147483720" r:id="rId4"/>
  </p:sldMasterIdLst>
  <p:notesMasterIdLst>
    <p:notesMasterId r:id="rId48"/>
  </p:notesMasterIdLst>
  <p:handoutMasterIdLst>
    <p:handoutMasterId r:id="rId49"/>
  </p:handoutMasterIdLst>
  <p:sldIdLst>
    <p:sldId id="295" r:id="rId5"/>
    <p:sldId id="259" r:id="rId6"/>
    <p:sldId id="260" r:id="rId7"/>
    <p:sldId id="261" r:id="rId8"/>
    <p:sldId id="265" r:id="rId9"/>
    <p:sldId id="30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276" r:id="rId20"/>
    <p:sldId id="277" r:id="rId21"/>
    <p:sldId id="278" r:id="rId22"/>
    <p:sldId id="279" r:id="rId23"/>
    <p:sldId id="280" r:id="rId24"/>
    <p:sldId id="283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9" r:id="rId35"/>
    <p:sldId id="294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0" r:id="rId47"/>
  </p:sldIdLst>
  <p:sldSz cx="9144000" cy="6858000" type="screen4x3"/>
  <p:notesSz cx="6789738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>
          <a:srgbClr val="FF0000"/>
        </p14:laserClr>
      </p:ext>
      <p:ext uri="{2FDB2607-1784-4EEB-B798-7EB5836EED8A}">
        <p14:showMediaCtrls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"/>
      </p:ext>
    </p:extLst>
  </p:showPr>
  <p:extLst>
    <p:ext uri="{E76CE94A-603C-4142-B9EB-6D1370010A27}">
      <p14:discardImageEditData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32" y="-1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16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89B87-1D9B-4868-BDD6-F674246D9228}" type="datetimeFigureOut">
              <a:rPr lang="fr-FR" smtClean="0"/>
              <a:pPr/>
              <a:t>4/11/14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6513" y="9431338"/>
            <a:ext cx="294163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7071A-0DF3-4979-A97C-74D12C74C4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32173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132A0-AEAD-444B-B504-4C2C3B88B2B8}" type="datetimeFigureOut">
              <a:rPr lang="fr-FR" smtClean="0"/>
              <a:pPr/>
              <a:t>4/11/14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8974" y="4716661"/>
            <a:ext cx="543179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863BB-5D6F-4620-A309-68735F395E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822930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dirty="0" smtClean="0"/>
              <a:t>- La ministre l’a dit en K des lois amis dans des conditions</a:t>
            </a:r>
            <a:r>
              <a:rPr lang="fr-FR" altLang="fr-FR" baseline="0" dirty="0" smtClean="0"/>
              <a:t> à déterminer</a:t>
            </a:r>
            <a:endParaRPr lang="fr-FR" altLang="fr-FR" dirty="0" smtClean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10986" indent="-273456"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093825" indent="-218765"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531356" indent="-218765"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1968886" indent="-218765"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406416" indent="-2187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843946" indent="-2187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281476" indent="-2187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719007" indent="-2187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>
              <a:defRPr/>
            </a:pPr>
            <a:fld id="{18219D53-D461-446C-9EA8-38E8C264C1C1}" type="slidenum">
              <a:rPr lang="fr-FR" altLang="fr-F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fr-FR" altLang="fr-F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E2001-CE5A-48A9-946B-CC829C88A430}" type="slidenum">
              <a:rPr lang="fr-FR" smtClean="0">
                <a:solidFill>
                  <a:prstClr val="black"/>
                </a:solidFill>
              </a:rPr>
              <a:pPr/>
              <a:t>25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83213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Commentaire: la loi a </a:t>
            </a:r>
            <a:r>
              <a:rPr lang="fr-FR" dirty="0" err="1" smtClean="0"/>
              <a:t>encéadré</a:t>
            </a:r>
            <a:r>
              <a:rPr lang="fr-FR" dirty="0" smtClean="0"/>
              <a:t> le</a:t>
            </a:r>
            <a:r>
              <a:rPr lang="fr-FR" baseline="0" dirty="0" smtClean="0"/>
              <a:t> travail de la mission de préfiguration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E2001-CE5A-48A9-946B-CC829C88A430}" type="slidenum">
              <a:rPr lang="fr-FR" smtClean="0">
                <a:solidFill>
                  <a:prstClr val="black"/>
                </a:solidFill>
              </a:rPr>
              <a:pPr/>
              <a:t>26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83213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Place de Paris à recalculer jeudi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E2001-CE5A-48A9-946B-CC829C88A430}" type="slidenum">
              <a:rPr lang="fr-FR" smtClean="0">
                <a:solidFill>
                  <a:prstClr val="black"/>
                </a:solidFill>
              </a:rPr>
              <a:pPr/>
              <a:t>27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541025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Commentaire: la loi a </a:t>
            </a:r>
            <a:r>
              <a:rPr lang="fr-FR" dirty="0" err="1" smtClean="0"/>
              <a:t>encéadré</a:t>
            </a:r>
            <a:r>
              <a:rPr lang="fr-FR" dirty="0" smtClean="0"/>
              <a:t> le</a:t>
            </a:r>
            <a:r>
              <a:rPr lang="fr-FR" baseline="0" dirty="0" smtClean="0"/>
              <a:t> travail de la mission de préfiguration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E2001-CE5A-48A9-946B-CC829C88A430}" type="slidenum">
              <a:rPr lang="fr-FR" smtClean="0">
                <a:solidFill>
                  <a:prstClr val="black"/>
                </a:solidFill>
              </a:rPr>
              <a:pPr/>
              <a:t>31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83213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9579FA-F8C3-46A0-A8C0-8C84DF849ADF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5446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50E77-7DEA-4B5D-A63F-39B903C4639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141E2-7F83-49DF-A5F5-51A0D7C4064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23654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EDC28-7DAF-4DE5-BC41-0D0A726B19B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23AB2-0108-4720-B1B3-6C301411BF2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27347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66A2-A866-47FF-8201-8653D3BFF64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C25DB-DB80-47CA-8A46-B9D54EB160F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228494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A2E4E-BA9C-473C-9112-E59200C75CB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26166-40A0-4AC4-8A71-B3C0632947A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925045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99F32-3F03-42C4-9A65-5046FFB5831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DF57D-EAD4-4B88-8AC8-F0D77B1E35E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25575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BC45D-C54E-4339-9203-042A5CEE807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9C9C6-82BA-44B5-9A66-4EB0C7D87C4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088494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7CBCB-5242-4C96-80C2-9810F404EE6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99D5E-91E9-460A-A7B8-D3B11051BDE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638996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3AA66-C2F7-4E9E-8220-FDD28281DDF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81267-909B-48E2-8625-4E55CCFBBD8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279486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60B08-81BB-4E98-9A09-3A5DC08126B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78F89-0140-4A85-B277-48707527B1F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798811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533EA-E139-45DB-801B-EA8C4D73DF4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72743-CA8C-40DE-B4CD-15649D685468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06236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F9AE0-8DA2-4253-9E5B-8814AD86E72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97F52-6984-4A0C-B6A5-E5DD504F5A2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727049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2EB4E-CCA0-49DD-A798-A274BF0A7BF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A4907-0C0F-40DE-AA0A-A9092327BC4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421495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9B7BB-719C-4134-9053-3C6F8D5CEC8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2206-2451-4563-AEDF-E6F7AC7B319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046272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7426C-C623-43D0-8B74-F8CF134E471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974B6-9A93-4C69-A5B9-700BB6B854D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306625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5B9A7-9222-4256-B4AA-47F6DF81560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DB753-F3A9-4D36-B763-4877B76864E8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584790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50E77-7DEA-4B5D-A63F-39B903C4639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141E2-7F83-49DF-A5F5-51A0D7C4064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379094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2EB4E-CCA0-49DD-A798-A274BF0A7BF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A4907-0C0F-40DE-AA0A-A9092327BC4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836874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15D65-4872-4E48-801C-33DA0AB5D47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A0B8E-FB85-44F1-A909-925AF44D1E0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7995225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129A-DB24-43E8-8B7F-69123424DD1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42612-2EE4-4EC1-9419-B172FFDA3EA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0110579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F0AA1-9F81-4A83-BAA8-2F447CE2B58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D404-E5E8-4BD5-A917-B1EBAFA4F38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5796284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1F2A4-98A9-4958-AD84-AE42F860FC5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9EAD-20CE-4988-9940-FFA05C5E47E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4498212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E43F6-B498-42EF-9167-3B6B405AEFF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35F77-1DA6-43EA-B165-50EFCDD3B278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6669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15D65-4872-4E48-801C-33DA0AB5D47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A0B8E-FB85-44F1-A909-925AF44D1E0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633898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6032C-1664-4150-9C41-C52F20A0DB5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4944F-3419-4657-BB71-637057976A9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5760584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4EA6F-BAF4-479A-B2C2-8771DEADCED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BEAFA-DF98-4BA7-BC86-CB228166B4A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7219899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EDC28-7DAF-4DE5-BC41-0D0A726B19B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23AB2-0108-4720-B1B3-6C301411BF2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9256153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66A2-A866-47FF-8201-8653D3BFF64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C25DB-DB80-47CA-8A46-B9D54EB160F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5074206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50E77-7DEA-4B5D-A63F-39B903C4639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141E2-7F83-49DF-A5F5-51A0D7C4064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5186562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2EB4E-CCA0-49DD-A798-A274BF0A7BF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A4907-0C0F-40DE-AA0A-A9092327BC4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7427724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15D65-4872-4E48-801C-33DA0AB5D47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A0B8E-FB85-44F1-A909-925AF44D1E0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9765031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129A-DB24-43E8-8B7F-69123424DD1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42612-2EE4-4EC1-9419-B172FFDA3EA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2642264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F0AA1-9F81-4A83-BAA8-2F447CE2B58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D404-E5E8-4BD5-A917-B1EBAFA4F38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541620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1F2A4-98A9-4958-AD84-AE42F860FC5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9EAD-20CE-4988-9940-FFA05C5E47E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289964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129A-DB24-43E8-8B7F-69123424DD1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42612-2EE4-4EC1-9419-B172FFDA3EA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2936648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E43F6-B498-42EF-9167-3B6B405AEFF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35F77-1DA6-43EA-B165-50EFCDD3B278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3844498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6032C-1664-4150-9C41-C52F20A0DB5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4944F-3419-4657-BB71-637057976A9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4764656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4EA6F-BAF4-479A-B2C2-8771DEADCED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BEAFA-DF98-4BA7-BC86-CB228166B4A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4525143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EDC28-7DAF-4DE5-BC41-0D0A726B19B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23AB2-0108-4720-B1B3-6C301411BF2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4173231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66A2-A866-47FF-8201-8653D3BFF64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C25DB-DB80-47CA-8A46-B9D54EB160F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168075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F0AA1-9F81-4A83-BAA8-2F447CE2B58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D404-E5E8-4BD5-A917-B1EBAFA4F38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73047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1F2A4-98A9-4958-AD84-AE42F860FC5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9EAD-20CE-4988-9940-FFA05C5E47E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164880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E43F6-B498-42EF-9167-3B6B405AEFF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35F77-1DA6-43EA-B165-50EFCDD3B278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967571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6032C-1664-4150-9C41-C52F20A0DB5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4944F-3419-4657-BB71-637057976A9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7618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4EA6F-BAF4-479A-B2C2-8771DEADCED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BEAFA-DF98-4BA7-BC86-CB228166B4A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488560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51F8A6-6F4A-49E8-A5ED-507ADEBF78B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14693B-279F-4180-9537-D4C608165F1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14451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789D74-04DF-41B1-933B-D630EB7F11A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3D6A35-4140-4584-8A56-FDFDC13BAE3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18808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51F8A6-6F4A-49E8-A5ED-507ADEBF78B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14693B-279F-4180-9537-D4C608165F1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40121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51F8A6-6F4A-49E8-A5ED-507ADEBF78B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14693B-279F-4180-9537-D4C608165F1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31460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la Métropole du Grand Paris : </a:t>
            </a:r>
            <a:b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présentation et actualités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3789363"/>
            <a:ext cx="3203575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17303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contenu 2"/>
          <p:cNvSpPr>
            <a:spLocks noGrp="1"/>
          </p:cNvSpPr>
          <p:nvPr>
            <p:ph idx="1"/>
          </p:nvPr>
        </p:nvSpPr>
        <p:spPr>
          <a:xfrm>
            <a:off x="611188" y="1412875"/>
            <a:ext cx="8075612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fr-FR" altLang="fr-FR" sz="2400" dirty="0" smtClean="0"/>
          </a:p>
          <a:p>
            <a:pPr algn="ctr" eaLnBrk="1" hangingPunct="1">
              <a:buFont typeface="Arial" charset="0"/>
              <a:buNone/>
            </a:pPr>
            <a:r>
              <a:rPr lang="fr-FR" altLang="fr-FR" sz="2800" dirty="0" smtClean="0">
                <a:latin typeface="Parismetropole" pitchFamily="48" charset="0"/>
              </a:rPr>
              <a:t>compétences obligatoires de la MGP</a:t>
            </a:r>
          </a:p>
          <a:p>
            <a:pPr algn="ctr" eaLnBrk="1" hangingPunct="1">
              <a:buFont typeface="Arial" charset="0"/>
              <a:buNone/>
            </a:pPr>
            <a:r>
              <a:rPr lang="fr-FR" altLang="fr-FR" b="1" dirty="0" smtClean="0"/>
              <a:t>2 – Politique locale de l’habitat</a:t>
            </a:r>
          </a:p>
          <a:p>
            <a:pPr eaLnBrk="1" hangingPunct="1"/>
            <a:r>
              <a:rPr lang="fr-FR" altLang="fr-FR" sz="2800" dirty="0" smtClean="0"/>
              <a:t>Plan Local de l’Habitat </a:t>
            </a:r>
          </a:p>
          <a:p>
            <a:pPr eaLnBrk="1" hangingPunct="1"/>
            <a:r>
              <a:rPr lang="fr-FR" altLang="fr-FR" sz="2800" dirty="0" smtClean="0"/>
              <a:t>Politique du logement, aides financières et actions en faveur du logement social et des personnes défavorisées</a:t>
            </a:r>
          </a:p>
          <a:p>
            <a:pPr eaLnBrk="1" hangingPunct="1"/>
            <a:r>
              <a:rPr lang="fr-FR" altLang="fr-FR" sz="2800" dirty="0" smtClean="0"/>
              <a:t>Amélioration du parc immobilier bâti, réhabilitation et résorption de l’habitat insalubre</a:t>
            </a:r>
          </a:p>
          <a:p>
            <a:pPr eaLnBrk="1" hangingPunct="1"/>
            <a:r>
              <a:rPr lang="fr-FR" altLang="fr-FR" sz="2800" dirty="0" smtClean="0"/>
              <a:t>Aires d’accueil des gens du voyage</a:t>
            </a:r>
          </a:p>
          <a:p>
            <a:pPr marL="0" indent="0" eaLnBrk="1" hangingPunct="1">
              <a:buNone/>
            </a:pPr>
            <a:endParaRPr lang="fr-FR" altLang="fr-FR" dirty="0" smtClean="0"/>
          </a:p>
          <a:p>
            <a:pPr eaLnBrk="1" hangingPunct="1">
              <a:buFont typeface="Arial" charset="0"/>
              <a:buNone/>
            </a:pPr>
            <a:endParaRPr lang="fr-FR" altLang="fr-FR" dirty="0" smtClean="0"/>
          </a:p>
        </p:txBody>
      </p:sp>
      <p:pic>
        <p:nvPicPr>
          <p:cNvPr id="13315" name="Image 5" descr="Bandeau-site-PM.png"/>
          <p:cNvPicPr>
            <a:picLocks noChangeAspect="1"/>
          </p:cNvPicPr>
          <p:nvPr/>
        </p:nvPicPr>
        <p:blipFill>
          <a:blip r:embed="rId2" cstate="print"/>
          <a:srcRect t="6253" b="4861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ZoneTexte 12"/>
          <p:cNvSpPr txBox="1"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dirty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Principales dispositions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dirty="0" smtClean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relatives </a:t>
            </a:r>
            <a:r>
              <a:rPr lang="fr-FR" altLang="fr-FR" sz="3200" dirty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à la MGP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44193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750" y="1412875"/>
            <a:ext cx="8229600" cy="4896445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sz="28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latin typeface="Parismetropole" pitchFamily="50" charset="0"/>
              </a:rPr>
              <a:t>Dispositions prescriptives relatives au logement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sz="28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 smtClean="0"/>
              <a:t>MGP élabore le </a:t>
            </a:r>
            <a:r>
              <a:rPr lang="fr-FR" sz="2800" b="1" dirty="0" smtClean="0"/>
              <a:t>Plan Métropolitain de l’Habitat et de l’Hébergement </a:t>
            </a:r>
            <a:r>
              <a:rPr lang="fr-FR" sz="2800" dirty="0" smtClean="0"/>
              <a:t>(PMHH), </a:t>
            </a:r>
            <a:r>
              <a:rPr lang="fr-FR" sz="2400" dirty="0" smtClean="0"/>
              <a:t>compatible avec le SDRIF et prenant en compte le Schéma Régional de l’Habitat et de l’Hébergement (SRHH).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/>
              <a:t>Outils pour mettre en œuvre le PMHH : </a:t>
            </a:r>
          </a:p>
          <a:p>
            <a:pPr lvl="1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/>
              <a:t>programmes d’aménagement et de logement ; </a:t>
            </a:r>
          </a:p>
          <a:p>
            <a:pPr lvl="1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/>
              <a:t>ZAC, et délivrances d’autorisations d’urbanisme ;</a:t>
            </a:r>
          </a:p>
          <a:p>
            <a:pPr lvl="1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/>
              <a:t>procédure d’intérêt général;</a:t>
            </a:r>
          </a:p>
          <a:p>
            <a:pPr lvl="1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/>
              <a:t>délégations de l’Etat régies par une convention de 6 ans renouvelable : aides au logement locatif social, aides en faveur de l’habitat privé, garantie du DALO, mise en œuvre de procédure de réquisition avec attributaire, gestion de l’hébergement.</a:t>
            </a:r>
          </a:p>
        </p:txBody>
      </p:sp>
      <p:pic>
        <p:nvPicPr>
          <p:cNvPr id="16387" name="Image 5" descr="Bandeau-site-PM.png"/>
          <p:cNvPicPr>
            <a:picLocks noChangeAspect="1"/>
          </p:cNvPicPr>
          <p:nvPr/>
        </p:nvPicPr>
        <p:blipFill>
          <a:blip r:embed="rId2" cstate="print"/>
          <a:srcRect t="6253" b="4861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ZoneTexte 10"/>
          <p:cNvSpPr txBox="1"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dirty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Principales dispositions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dirty="0" smtClean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relatives </a:t>
            </a:r>
            <a:r>
              <a:rPr lang="fr-FR" altLang="fr-FR" sz="3200" dirty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à la MGP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40603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contenu 2"/>
          <p:cNvSpPr>
            <a:spLocks noGrp="1"/>
          </p:cNvSpPr>
          <p:nvPr>
            <p:ph idx="1"/>
          </p:nvPr>
        </p:nvSpPr>
        <p:spPr>
          <a:xfrm>
            <a:off x="395536" y="1412875"/>
            <a:ext cx="8291264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fr-FR" altLang="fr-FR" sz="2400" dirty="0" smtClean="0"/>
          </a:p>
          <a:p>
            <a:pPr algn="ctr" eaLnBrk="1" hangingPunct="1">
              <a:buFont typeface="Arial" charset="0"/>
              <a:buNone/>
            </a:pPr>
            <a:r>
              <a:rPr lang="fr-FR" altLang="fr-FR" sz="2800" dirty="0" smtClean="0">
                <a:latin typeface="Parismetropole" pitchFamily="48" charset="0"/>
              </a:rPr>
              <a:t>compétences obligatoires de la MGP</a:t>
            </a:r>
            <a:endParaRPr lang="fr-FR" altLang="fr-FR" sz="2400" dirty="0" smtClean="0"/>
          </a:p>
          <a:p>
            <a:pPr algn="ctr" eaLnBrk="1" hangingPunct="1">
              <a:buNone/>
            </a:pPr>
            <a:r>
              <a:rPr lang="fr-FR" altLang="fr-FR" b="1" dirty="0" smtClean="0">
                <a:latin typeface="+mj-lt"/>
              </a:rPr>
              <a:t>3 – Politique de la ville</a:t>
            </a:r>
          </a:p>
          <a:p>
            <a:pPr algn="ctr" eaLnBrk="1" hangingPunct="1">
              <a:buFont typeface="Arial" charset="0"/>
              <a:buNone/>
            </a:pPr>
            <a:r>
              <a:rPr lang="fr-FR" altLang="fr-FR" sz="2800" b="1" dirty="0" smtClean="0"/>
              <a:t>(compétence exercée automatiquement par les conseils de territoires)</a:t>
            </a:r>
          </a:p>
          <a:p>
            <a:pPr algn="ctr" eaLnBrk="1" hangingPunct="1">
              <a:buFont typeface="Arial" charset="0"/>
              <a:buNone/>
            </a:pPr>
            <a:endParaRPr lang="fr-FR" altLang="fr-FR" sz="2800" dirty="0" smtClean="0"/>
          </a:p>
          <a:p>
            <a:pPr eaLnBrk="1" hangingPunct="1"/>
            <a:r>
              <a:rPr lang="fr-FR" altLang="fr-FR" sz="2800" dirty="0" smtClean="0"/>
              <a:t>Dispositifs contractuels de développement urbain, de développement local et d’insertion économique et sociale;</a:t>
            </a:r>
          </a:p>
          <a:p>
            <a:pPr eaLnBrk="1" hangingPunct="1"/>
            <a:r>
              <a:rPr lang="fr-FR" altLang="fr-FR" sz="2800" dirty="0" smtClean="0"/>
              <a:t>Dispositifs locaux de prévention de la délinquance. </a:t>
            </a:r>
          </a:p>
          <a:p>
            <a:pPr eaLnBrk="1" hangingPunct="1">
              <a:buFont typeface="Arial" charset="0"/>
              <a:buNone/>
            </a:pPr>
            <a:endParaRPr lang="fr-FR" altLang="fr-FR" dirty="0" smtClean="0"/>
          </a:p>
        </p:txBody>
      </p:sp>
      <p:pic>
        <p:nvPicPr>
          <p:cNvPr id="13315" name="Image 5" descr="Bandeau-site-PM.png"/>
          <p:cNvPicPr>
            <a:picLocks noChangeAspect="1"/>
          </p:cNvPicPr>
          <p:nvPr/>
        </p:nvPicPr>
        <p:blipFill>
          <a:blip r:embed="rId2" cstate="print"/>
          <a:srcRect t="6253" b="4861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ZoneTexte 12"/>
          <p:cNvSpPr txBox="1"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dirty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Principales dispositions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dirty="0" smtClean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relatives </a:t>
            </a:r>
            <a:r>
              <a:rPr lang="fr-FR" altLang="fr-FR" sz="3200" dirty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à la MGP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79264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contenu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112469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fr-FR" altLang="fr-FR" sz="2400" dirty="0" smtClean="0"/>
          </a:p>
          <a:p>
            <a:pPr algn="ctr" eaLnBrk="1" hangingPunct="1">
              <a:buFont typeface="Arial" charset="0"/>
              <a:buNone/>
            </a:pPr>
            <a:r>
              <a:rPr lang="fr-FR" altLang="fr-FR" sz="2800" dirty="0" smtClean="0">
                <a:latin typeface="Parismetropole" pitchFamily="48" charset="0"/>
              </a:rPr>
              <a:t>compétences obligatoires de la MGP</a:t>
            </a:r>
          </a:p>
          <a:p>
            <a:pPr algn="ctr" eaLnBrk="1" hangingPunct="1">
              <a:buNone/>
            </a:pPr>
            <a:r>
              <a:rPr lang="fr-FR" altLang="fr-FR" b="1" dirty="0" smtClean="0"/>
              <a:t>4 – </a:t>
            </a:r>
            <a:r>
              <a:rPr lang="fr-FR" altLang="fr-FR" sz="2800" b="1" dirty="0" smtClean="0"/>
              <a:t>Développement et d’aménagement économique, social et culturel</a:t>
            </a:r>
          </a:p>
          <a:p>
            <a:pPr algn="ctr" eaLnBrk="1" hangingPunct="1">
              <a:buNone/>
            </a:pPr>
            <a:r>
              <a:rPr lang="fr-FR" altLang="fr-FR" sz="2000" i="1" dirty="0" smtClean="0"/>
              <a:t>Actions d’intérêt métropolitain respectant les orientations des documents stratégiques du CRIF</a:t>
            </a:r>
            <a:endParaRPr lang="fr-FR" altLang="fr-FR" sz="2400" i="1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fr-FR" altLang="fr-FR" sz="2400" dirty="0" smtClean="0"/>
              <a:t>Création, aménagement et gestion de zones d’activité et d’équipements culturels, éducatifs et sportifs d’intérêt métropolitain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fr-FR" altLang="fr-FR" sz="2400" dirty="0" smtClean="0"/>
              <a:t>Actions de développement économique d’intérêt métropolitain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fr-FR" altLang="fr-FR" sz="2400" dirty="0" smtClean="0"/>
              <a:t>Participation à la candidature aux grands évènements internationaux culturels, artistiques et sportifs.</a:t>
            </a:r>
          </a:p>
          <a:p>
            <a:pPr eaLnBrk="1" hangingPunct="1">
              <a:buNone/>
            </a:pPr>
            <a:endParaRPr lang="fr-FR" altLang="fr-FR" dirty="0" smtClean="0"/>
          </a:p>
        </p:txBody>
      </p:sp>
      <p:pic>
        <p:nvPicPr>
          <p:cNvPr id="13315" name="Image 5" descr="Bandeau-site-PM.png"/>
          <p:cNvPicPr>
            <a:picLocks noChangeAspect="1"/>
          </p:cNvPicPr>
          <p:nvPr/>
        </p:nvPicPr>
        <p:blipFill>
          <a:blip r:embed="rId2" cstate="print"/>
          <a:srcRect t="6253" b="4861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ZoneTexte 12"/>
          <p:cNvSpPr txBox="1"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dirty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Principales dispositions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dirty="0" smtClean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relatives </a:t>
            </a:r>
            <a:r>
              <a:rPr lang="fr-FR" altLang="fr-FR" sz="3200" dirty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à la MGP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93898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contenu 2"/>
          <p:cNvSpPr>
            <a:spLocks noGrp="1"/>
          </p:cNvSpPr>
          <p:nvPr>
            <p:ph idx="1"/>
          </p:nvPr>
        </p:nvSpPr>
        <p:spPr>
          <a:xfrm>
            <a:off x="611188" y="1412875"/>
            <a:ext cx="8075612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fr-FR" altLang="fr-FR" sz="2400" dirty="0" smtClean="0"/>
          </a:p>
          <a:p>
            <a:pPr algn="ctr" eaLnBrk="1" hangingPunct="1">
              <a:buFont typeface="Arial" charset="0"/>
              <a:buNone/>
            </a:pPr>
            <a:r>
              <a:rPr lang="fr-FR" altLang="fr-FR" sz="2800" dirty="0" smtClean="0">
                <a:latin typeface="Parismetropole" pitchFamily="48" charset="0"/>
              </a:rPr>
              <a:t>compétences obligatoires de la MGP</a:t>
            </a:r>
            <a:endParaRPr lang="fr-FR" altLang="fr-FR" sz="2400" dirty="0" smtClean="0"/>
          </a:p>
          <a:p>
            <a:pPr eaLnBrk="1" hangingPunct="1">
              <a:buNone/>
            </a:pPr>
            <a:r>
              <a:rPr lang="fr-FR" altLang="fr-FR" sz="2800" b="1" dirty="0" smtClean="0"/>
              <a:t>5 – Protection et mise en valeur de l’environnement et du cadre de vie</a:t>
            </a:r>
          </a:p>
          <a:p>
            <a:pPr eaLnBrk="1" hangingPunct="1">
              <a:buNone/>
            </a:pPr>
            <a:endParaRPr lang="fr-FR" altLang="fr-FR" sz="2800" b="1" dirty="0" smtClean="0"/>
          </a:p>
          <a:p>
            <a:pPr eaLnBrk="1" hangingPunct="1"/>
            <a:r>
              <a:rPr lang="fr-FR" altLang="fr-FR" sz="2400" dirty="0" smtClean="0"/>
              <a:t>Lutte </a:t>
            </a:r>
            <a:r>
              <a:rPr lang="fr-FR" altLang="fr-FR" sz="2400" i="1" dirty="0" smtClean="0"/>
              <a:t>vs</a:t>
            </a:r>
            <a:r>
              <a:rPr lang="fr-FR" altLang="fr-FR" sz="2400" dirty="0" smtClean="0"/>
              <a:t> pollution de l’air, nuisances sonores</a:t>
            </a:r>
          </a:p>
          <a:p>
            <a:pPr eaLnBrk="1" hangingPunct="1"/>
            <a:r>
              <a:rPr lang="fr-FR" altLang="fr-FR" sz="2400" dirty="0" smtClean="0"/>
              <a:t>Soutien aux actions de maîtrise de la demande d’énergie</a:t>
            </a:r>
          </a:p>
          <a:p>
            <a:pPr eaLnBrk="1" hangingPunct="1"/>
            <a:r>
              <a:rPr lang="fr-FR" altLang="fr-FR" sz="2400" dirty="0" smtClean="0"/>
              <a:t>Élaboration et adoption du plan climat énergie territorial</a:t>
            </a:r>
          </a:p>
          <a:p>
            <a:pPr eaLnBrk="1" hangingPunct="1"/>
            <a:r>
              <a:rPr lang="fr-FR" altLang="fr-FR" sz="2400" dirty="0" smtClean="0"/>
              <a:t>Gestion des milieux aquatiques et prévention des inondations</a:t>
            </a:r>
          </a:p>
          <a:p>
            <a:pPr eaLnBrk="1" hangingPunct="1">
              <a:buFont typeface="Arial" charset="0"/>
              <a:buNone/>
            </a:pPr>
            <a:endParaRPr lang="fr-FR" altLang="fr-FR" dirty="0" smtClean="0"/>
          </a:p>
        </p:txBody>
      </p:sp>
      <p:pic>
        <p:nvPicPr>
          <p:cNvPr id="13315" name="Image 5" descr="Bandeau-site-PM.png"/>
          <p:cNvPicPr>
            <a:picLocks noChangeAspect="1"/>
          </p:cNvPicPr>
          <p:nvPr/>
        </p:nvPicPr>
        <p:blipFill>
          <a:blip r:embed="rId2" cstate="print"/>
          <a:srcRect t="6253" b="4861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ZoneTexte 12"/>
          <p:cNvSpPr txBox="1"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dirty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Principales dispositions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dirty="0" smtClean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relatives </a:t>
            </a:r>
            <a:r>
              <a:rPr lang="fr-FR" altLang="fr-FR" sz="3200" dirty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à la MGP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21068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750" y="1412875"/>
            <a:ext cx="82296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sz="28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800" dirty="0" smtClean="0">
                <a:latin typeface="Parismetropole" pitchFamily="50" charset="0"/>
              </a:rPr>
              <a:t>Autres dispositions prescriptives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sz="2800" dirty="0" smtClean="0">
              <a:latin typeface="Parismetropole" pitchFamily="50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800" dirty="0" smtClean="0">
                <a:latin typeface="+mj-lt"/>
              </a:rPr>
              <a:t>La MGP propose un </a:t>
            </a:r>
            <a:r>
              <a:rPr lang="fr-FR" sz="2800" b="1" dirty="0" smtClean="0">
                <a:latin typeface="+mj-lt"/>
              </a:rPr>
              <a:t>plan de rationalisation </a:t>
            </a:r>
            <a:r>
              <a:rPr lang="fr-FR" sz="2800" dirty="0" smtClean="0">
                <a:latin typeface="+mj-lt"/>
              </a:rPr>
              <a:t>des outils d’aménagement et </a:t>
            </a:r>
            <a:r>
              <a:rPr lang="fr-FR" sz="2800" dirty="0" smtClean="0"/>
              <a:t>des syndicats intervenant sur son ressort territorial.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fr-FR" sz="2800" dirty="0" smtClean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800" dirty="0" smtClean="0"/>
              <a:t>La MGP définit et met en œuvre des </a:t>
            </a:r>
            <a:r>
              <a:rPr lang="fr-FR" sz="2800" b="1" dirty="0" smtClean="0"/>
              <a:t>programmes d’action </a:t>
            </a:r>
            <a:r>
              <a:rPr lang="fr-FR" sz="2800" dirty="0" smtClean="0"/>
              <a:t>en vue de lutter contre la </a:t>
            </a:r>
            <a:r>
              <a:rPr lang="fr-FR" sz="2800" b="1" dirty="0" smtClean="0"/>
              <a:t>pollution de l’air </a:t>
            </a:r>
            <a:r>
              <a:rPr lang="fr-FR" sz="2800" dirty="0" smtClean="0"/>
              <a:t>et de favoriser la </a:t>
            </a:r>
            <a:r>
              <a:rPr lang="fr-FR" sz="2800" b="1" dirty="0" smtClean="0"/>
              <a:t>transition énergétique</a:t>
            </a:r>
            <a:r>
              <a:rPr lang="fr-FR" sz="2800" dirty="0" smtClean="0"/>
              <a:t>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>
              <a:latin typeface="Parismetropole" pitchFamily="50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sz="2800" dirty="0" smtClean="0"/>
          </a:p>
        </p:txBody>
      </p:sp>
      <p:pic>
        <p:nvPicPr>
          <p:cNvPr id="16387" name="Image 5" descr="Bandeau-site-PM.png"/>
          <p:cNvPicPr>
            <a:picLocks noChangeAspect="1"/>
          </p:cNvPicPr>
          <p:nvPr/>
        </p:nvPicPr>
        <p:blipFill>
          <a:blip r:embed="rId2" cstate="print"/>
          <a:srcRect t="6253" b="4861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ZoneTexte 10"/>
          <p:cNvSpPr txBox="1"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dirty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Principales dispositions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dirty="0" smtClean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relatives </a:t>
            </a:r>
            <a:r>
              <a:rPr lang="fr-FR" altLang="fr-FR" sz="3200" dirty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à la MGP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57697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40768"/>
            <a:ext cx="8893175" cy="515719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sz="34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800" dirty="0" smtClean="0">
                <a:latin typeface="Parismetropole" pitchFamily="50" charset="0"/>
              </a:rPr>
              <a:t>Les territoires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3300" i="1" dirty="0" smtClean="0"/>
              <a:t>La MGP est organisée en territoires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Statut</a:t>
            </a:r>
          </a:p>
          <a:p>
            <a:pPr lvl="1" algn="just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400" dirty="0" smtClean="0"/>
              <a:t>Une </a:t>
            </a:r>
            <a:r>
              <a:rPr lang="fr-FR" sz="2400" b="1" dirty="0" smtClean="0"/>
              <a:t>création juridique </a:t>
            </a:r>
            <a:r>
              <a:rPr lang="fr-FR" sz="2400" b="1" i="1" dirty="0" smtClean="0"/>
              <a:t>ex nihilo </a:t>
            </a:r>
            <a:r>
              <a:rPr lang="fr-FR" sz="2400" dirty="0" smtClean="0"/>
              <a:t>: le Conseil de territoire ne possède </a:t>
            </a:r>
            <a:r>
              <a:rPr lang="fr-FR" sz="2400" b="1" dirty="0" smtClean="0"/>
              <a:t>pas de personnalité juridique mais peut exercer des compétences par délégation </a:t>
            </a:r>
            <a:r>
              <a:rPr lang="fr-FR" sz="2400" dirty="0" smtClean="0"/>
              <a:t>de la MGP </a:t>
            </a:r>
          </a:p>
          <a:p>
            <a:pPr marL="457200" lvl="1" indent="0" algn="just" eaLnBrk="1" fontAlgn="auto" hangingPunct="1">
              <a:spcAft>
                <a:spcPts val="0"/>
              </a:spcAft>
              <a:buNone/>
              <a:defRPr/>
            </a:pPr>
            <a:endParaRPr lang="fr-FR" sz="2400" dirty="0" smtClean="0"/>
          </a:p>
          <a:p>
            <a:pPr lvl="1" algn="just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400" dirty="0" smtClean="0"/>
              <a:t>Le Conseil de territoire est composé de conseillers </a:t>
            </a:r>
            <a:r>
              <a:rPr lang="fr-FR" sz="2400" dirty="0"/>
              <a:t>métropolitains représentant les </a:t>
            </a:r>
            <a:r>
              <a:rPr lang="fr-FR" sz="2400" dirty="0" smtClean="0"/>
              <a:t>communes (à partir de 2020, une partie des conseillers est élue au suffrage universel direct) </a:t>
            </a:r>
          </a:p>
        </p:txBody>
      </p:sp>
      <p:pic>
        <p:nvPicPr>
          <p:cNvPr id="17411" name="Image 5" descr="Bandeau-site-PM.png"/>
          <p:cNvPicPr>
            <a:picLocks noChangeAspect="1"/>
          </p:cNvPicPr>
          <p:nvPr/>
        </p:nvPicPr>
        <p:blipFill>
          <a:blip r:embed="rId2" cstate="print"/>
          <a:srcRect t="6253" b="4861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ZoneTexte 9"/>
          <p:cNvSpPr txBox="1"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dirty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Principales dispositions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dirty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relatives à la MGP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67731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12875"/>
            <a:ext cx="9144000" cy="54451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sz="2800" dirty="0" smtClean="0">
              <a:latin typeface="Parismetropole" pitchFamily="50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800" dirty="0" smtClean="0">
                <a:latin typeface="Parismetropole" pitchFamily="50" charset="0"/>
              </a:rPr>
              <a:t>Les territoires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Le périmètre des territoires</a:t>
            </a:r>
            <a:endParaRPr lang="fr-FR" sz="2800" b="1" dirty="0" smtClean="0"/>
          </a:p>
          <a:p>
            <a:pPr marL="742950" lvl="2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800" dirty="0" smtClean="0"/>
          </a:p>
          <a:p>
            <a:pPr marL="742950" lvl="2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 smtClean="0"/>
              <a:t>300.000 </a:t>
            </a:r>
            <a:r>
              <a:rPr lang="fr-FR" sz="2800" dirty="0" err="1" smtClean="0"/>
              <a:t>hbts</a:t>
            </a:r>
            <a:r>
              <a:rPr lang="fr-FR" sz="2800" dirty="0"/>
              <a:t> </a:t>
            </a:r>
            <a:r>
              <a:rPr lang="fr-FR" sz="2800" dirty="0" smtClean="0"/>
              <a:t>minimum.</a:t>
            </a:r>
          </a:p>
          <a:p>
            <a:pPr marL="742950" lvl="2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800" dirty="0" smtClean="0"/>
          </a:p>
          <a:p>
            <a:pPr marL="742950" lvl="2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 smtClean="0"/>
              <a:t>Périmètre des anciens EPCI insécable (mais possibilité de l’étendre), et prise en compte des territoires des CDT.</a:t>
            </a:r>
          </a:p>
          <a:p>
            <a:pPr marL="742950" lvl="2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800" dirty="0" smtClean="0"/>
          </a:p>
          <a:p>
            <a:pPr marL="742950" lvl="2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 smtClean="0"/>
              <a:t>Paris constitue un territoire.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fr-FR" dirty="0" smtClean="0"/>
          </a:p>
        </p:txBody>
      </p:sp>
      <p:pic>
        <p:nvPicPr>
          <p:cNvPr id="18435" name="Image 5" descr="Bandeau-site-PM.png"/>
          <p:cNvPicPr>
            <a:picLocks noChangeAspect="1"/>
          </p:cNvPicPr>
          <p:nvPr/>
        </p:nvPicPr>
        <p:blipFill>
          <a:blip r:embed="rId2" cstate="print"/>
          <a:srcRect t="6253" b="4861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ZoneTexte 9"/>
          <p:cNvSpPr txBox="1"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Principales dispositions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à ce jour relatives à la MGP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88534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1945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altLang="fr-FR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-72008" y="0"/>
            <a:ext cx="9252520" cy="642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9903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12875"/>
            <a:ext cx="9144000" cy="5111750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sz="2800" dirty="0" smtClean="0">
              <a:latin typeface="Parismetropole" pitchFamily="50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800" dirty="0" smtClean="0">
                <a:latin typeface="Parismetropole" pitchFamily="50" charset="0"/>
              </a:rPr>
              <a:t>Les territoires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600" b="1" dirty="0" smtClean="0">
                <a:solidFill>
                  <a:schemeClr val="accent4">
                    <a:lumMod val="75000"/>
                  </a:schemeClr>
                </a:solidFill>
              </a:rPr>
              <a:t>Quelles compétences?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400" b="1" dirty="0"/>
              <a:t>R</a:t>
            </a:r>
            <a:r>
              <a:rPr lang="fr-FR" sz="2400" b="1" dirty="0" smtClean="0"/>
              <a:t>ôle consultatif </a:t>
            </a:r>
            <a:r>
              <a:rPr lang="fr-FR" sz="2400" dirty="0" smtClean="0"/>
              <a:t>sur les affaires que la MGP entreprend sur leur territoire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400" b="1" dirty="0"/>
              <a:t>C</a:t>
            </a:r>
            <a:r>
              <a:rPr lang="fr-FR" sz="2400" b="1" dirty="0" smtClean="0"/>
              <a:t>ompétences métropolitaines obligatoirement déléguées </a:t>
            </a:r>
            <a:r>
              <a:rPr lang="fr-FR" sz="2400" dirty="0" smtClean="0"/>
              <a:t>(administration des offices publiques de l’habitat , politique de la ville)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400" b="1" dirty="0" smtClean="0"/>
              <a:t>Compétences métropolitaines peuvent leur être déléguées </a:t>
            </a:r>
            <a:r>
              <a:rPr lang="fr-FR" sz="2400" dirty="0" smtClean="0"/>
              <a:t>(sauf exceptions, notamment en matière de planification et d’aménagement)</a:t>
            </a:r>
          </a:p>
          <a:p>
            <a:pPr lvl="1" eaLnBrk="1" fontAlgn="auto" hangingPunct="1">
              <a:spcAft>
                <a:spcPts val="0"/>
              </a:spcAft>
              <a:buNone/>
              <a:defRPr/>
            </a:pPr>
            <a:endParaRPr lang="fr-FR" sz="2400" u="sng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600" b="1" dirty="0" smtClean="0">
                <a:solidFill>
                  <a:schemeClr val="accent4">
                    <a:lumMod val="75000"/>
                  </a:schemeClr>
                </a:solidFill>
              </a:rPr>
              <a:t>Quelles ressources?</a:t>
            </a:r>
          </a:p>
          <a:p>
            <a:pPr lvl="1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sz="2400" dirty="0" smtClean="0"/>
              <a:t>Une « </a:t>
            </a:r>
            <a:r>
              <a:rPr lang="fr-FR" sz="2400" b="1" dirty="0" smtClean="0"/>
              <a:t>dotation de territoire</a:t>
            </a:r>
            <a:r>
              <a:rPr lang="fr-FR" sz="2400" dirty="0" smtClean="0"/>
              <a:t> » attribuée par la métropole</a:t>
            </a:r>
          </a:p>
          <a:p>
            <a:pPr lvl="1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sz="2400" dirty="0" smtClean="0"/>
              <a:t>Les recettes et les dépenses sont détaillés dans un « </a:t>
            </a:r>
            <a:r>
              <a:rPr lang="fr-FR" sz="2400" b="1" dirty="0" smtClean="0"/>
              <a:t>état spécial </a:t>
            </a:r>
            <a:r>
              <a:rPr lang="fr-FR" sz="2400" dirty="0" smtClean="0"/>
              <a:t>» annexé au budget de la métropole</a:t>
            </a:r>
            <a:endParaRPr lang="fr-FR" sz="2400" dirty="0"/>
          </a:p>
          <a:p>
            <a:pPr lvl="1" eaLnBrk="1" fontAlgn="auto" hangingPunct="1">
              <a:spcAft>
                <a:spcPts val="0"/>
              </a:spcAft>
              <a:buFontTx/>
              <a:buChar char="-"/>
              <a:defRPr/>
            </a:pPr>
            <a:endParaRPr lang="fr-FR" sz="24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sz="3200" u="sng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</p:txBody>
      </p:sp>
      <p:pic>
        <p:nvPicPr>
          <p:cNvPr id="20483" name="Image 5" descr="Bandeau-site-PM.png"/>
          <p:cNvPicPr>
            <a:picLocks noChangeAspect="1"/>
          </p:cNvPicPr>
          <p:nvPr/>
        </p:nvPicPr>
        <p:blipFill>
          <a:blip r:embed="rId2" cstate="print"/>
          <a:srcRect t="6253" b="4861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ZoneTexte 9"/>
          <p:cNvSpPr txBox="1"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dirty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Principales dispositions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dirty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à ce jour relatives à la MGP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24546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 droite 3"/>
          <p:cNvSpPr/>
          <p:nvPr/>
        </p:nvSpPr>
        <p:spPr>
          <a:xfrm>
            <a:off x="0" y="3284538"/>
            <a:ext cx="9144000" cy="1728787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6" name="Flèche vers le bas 85"/>
          <p:cNvSpPr/>
          <p:nvPr/>
        </p:nvSpPr>
        <p:spPr>
          <a:xfrm flipV="1">
            <a:off x="4787900" y="2997200"/>
            <a:ext cx="144463" cy="10795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0" name="Multiplier 19"/>
          <p:cNvSpPr/>
          <p:nvPr/>
        </p:nvSpPr>
        <p:spPr>
          <a:xfrm>
            <a:off x="323850" y="4437063"/>
            <a:ext cx="266700" cy="266700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1" name="Multiplier 20"/>
          <p:cNvSpPr/>
          <p:nvPr/>
        </p:nvSpPr>
        <p:spPr>
          <a:xfrm>
            <a:off x="971550" y="4437063"/>
            <a:ext cx="266700" cy="266700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4" name="Multiplier 23"/>
          <p:cNvSpPr/>
          <p:nvPr/>
        </p:nvSpPr>
        <p:spPr>
          <a:xfrm>
            <a:off x="5795963" y="4459288"/>
            <a:ext cx="266700" cy="265112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5" name="Multiplier 24"/>
          <p:cNvSpPr/>
          <p:nvPr/>
        </p:nvSpPr>
        <p:spPr>
          <a:xfrm>
            <a:off x="1835150" y="4437063"/>
            <a:ext cx="266700" cy="266700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6" name="Multiplier 25"/>
          <p:cNvSpPr/>
          <p:nvPr/>
        </p:nvSpPr>
        <p:spPr>
          <a:xfrm>
            <a:off x="2411413" y="4437063"/>
            <a:ext cx="266700" cy="266700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7" name="Multiplier 26"/>
          <p:cNvSpPr/>
          <p:nvPr/>
        </p:nvSpPr>
        <p:spPr>
          <a:xfrm>
            <a:off x="1619250" y="4437063"/>
            <a:ext cx="266700" cy="266700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106" name="ZoneTexte 27"/>
          <p:cNvSpPr txBox="1">
            <a:spLocks noChangeArrowheads="1"/>
          </p:cNvSpPr>
          <p:nvPr/>
        </p:nvSpPr>
        <p:spPr bwMode="auto">
          <a:xfrm>
            <a:off x="0" y="4870450"/>
            <a:ext cx="9001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 b="1">
                <a:solidFill>
                  <a:prstClr val="black"/>
                </a:solidFill>
                <a:cs typeface="Arial" charset="0"/>
              </a:rPr>
              <a:t>Séminaire de  Paris Métropole à Sceaux</a:t>
            </a:r>
          </a:p>
        </p:txBody>
      </p:sp>
      <p:sp>
        <p:nvSpPr>
          <p:cNvPr id="4107" name="ZoneTexte 28"/>
          <p:cNvSpPr txBox="1">
            <a:spLocks noChangeArrowheads="1"/>
          </p:cNvSpPr>
          <p:nvPr/>
        </p:nvSpPr>
        <p:spPr bwMode="auto">
          <a:xfrm>
            <a:off x="684213" y="4868863"/>
            <a:ext cx="93503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 b="1">
                <a:solidFill>
                  <a:prstClr val="black"/>
                </a:solidFill>
                <a:cs typeface="Arial" charset="0"/>
              </a:rPr>
              <a:t>Livre vert de Paris Métropole</a:t>
            </a:r>
          </a:p>
        </p:txBody>
      </p:sp>
      <p:sp>
        <p:nvSpPr>
          <p:cNvPr id="4108" name="ZoneTexte 29"/>
          <p:cNvSpPr txBox="1">
            <a:spLocks noChangeArrowheads="1"/>
          </p:cNvSpPr>
          <p:nvPr/>
        </p:nvSpPr>
        <p:spPr bwMode="auto">
          <a:xfrm>
            <a:off x="1476375" y="4868863"/>
            <a:ext cx="792163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 b="1">
                <a:solidFill>
                  <a:prstClr val="black"/>
                </a:solidFill>
                <a:cs typeface="Arial" charset="0"/>
              </a:rPr>
              <a:t>Comité Syndical puis rencontre avec  le Premier Ministre</a:t>
            </a:r>
          </a:p>
        </p:txBody>
      </p:sp>
      <p:sp>
        <p:nvSpPr>
          <p:cNvPr id="4109" name="ZoneTexte 30"/>
          <p:cNvSpPr txBox="1">
            <a:spLocks noChangeArrowheads="1"/>
          </p:cNvSpPr>
          <p:nvPr/>
        </p:nvSpPr>
        <p:spPr bwMode="auto">
          <a:xfrm>
            <a:off x="2195513" y="4868863"/>
            <a:ext cx="1008062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 b="1" dirty="0">
                <a:solidFill>
                  <a:prstClr val="black"/>
                </a:solidFill>
                <a:cs typeface="Arial" charset="0"/>
              </a:rPr>
              <a:t>Résolution pour une métropole attractive et solidaire 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5435600" y="4724400"/>
            <a:ext cx="1223963" cy="76993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100" b="1" dirty="0">
                <a:solidFill>
                  <a:srgbClr val="00B050"/>
                </a:solidFill>
              </a:rPr>
              <a:t>Comité Syndical  - Vœu de Paris Métropole  adopté à 75%</a:t>
            </a:r>
          </a:p>
        </p:txBody>
      </p:sp>
      <p:sp>
        <p:nvSpPr>
          <p:cNvPr id="4111" name="ZoneTexte 34"/>
          <p:cNvSpPr txBox="1">
            <a:spLocks noChangeArrowheads="1"/>
          </p:cNvSpPr>
          <p:nvPr/>
        </p:nvSpPr>
        <p:spPr bwMode="auto">
          <a:xfrm>
            <a:off x="107950" y="4175125"/>
            <a:ext cx="7921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 b="1">
                <a:solidFill>
                  <a:srgbClr val="00B050"/>
                </a:solidFill>
                <a:cs typeface="Arial" charset="0"/>
              </a:rPr>
              <a:t>Mai 2011</a:t>
            </a:r>
          </a:p>
        </p:txBody>
      </p:sp>
      <p:sp>
        <p:nvSpPr>
          <p:cNvPr id="4112" name="ZoneTexte 35"/>
          <p:cNvSpPr txBox="1">
            <a:spLocks noChangeArrowheads="1"/>
          </p:cNvSpPr>
          <p:nvPr/>
        </p:nvSpPr>
        <p:spPr bwMode="auto">
          <a:xfrm>
            <a:off x="755650" y="4175125"/>
            <a:ext cx="10080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 b="1">
                <a:solidFill>
                  <a:srgbClr val="00B050"/>
                </a:solidFill>
                <a:cs typeface="Arial" charset="0"/>
              </a:rPr>
              <a:t>Mai 2012</a:t>
            </a:r>
          </a:p>
        </p:txBody>
      </p:sp>
      <p:sp>
        <p:nvSpPr>
          <p:cNvPr id="4113" name="ZoneTexte 36"/>
          <p:cNvSpPr txBox="1">
            <a:spLocks noChangeArrowheads="1"/>
          </p:cNvSpPr>
          <p:nvPr/>
        </p:nvSpPr>
        <p:spPr bwMode="auto">
          <a:xfrm>
            <a:off x="1547813" y="4078288"/>
            <a:ext cx="79216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 b="1">
                <a:solidFill>
                  <a:srgbClr val="00B050"/>
                </a:solidFill>
                <a:cs typeface="Arial" charset="0"/>
              </a:rPr>
              <a:t>17 &amp; 19 déc. 2012</a:t>
            </a:r>
          </a:p>
        </p:txBody>
      </p:sp>
      <p:sp>
        <p:nvSpPr>
          <p:cNvPr id="4114" name="ZoneTexte 37"/>
          <p:cNvSpPr txBox="1">
            <a:spLocks noChangeArrowheads="1"/>
          </p:cNvSpPr>
          <p:nvPr/>
        </p:nvSpPr>
        <p:spPr bwMode="auto">
          <a:xfrm>
            <a:off x="2195513" y="4175125"/>
            <a:ext cx="863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 b="1">
                <a:solidFill>
                  <a:srgbClr val="00B050"/>
                </a:solidFill>
                <a:cs typeface="Arial" charset="0"/>
              </a:rPr>
              <a:t>Fév. 2013</a:t>
            </a:r>
          </a:p>
        </p:txBody>
      </p:sp>
      <p:sp>
        <p:nvSpPr>
          <p:cNvPr id="4115" name="ZoneTexte 38"/>
          <p:cNvSpPr txBox="1">
            <a:spLocks noChangeArrowheads="1"/>
          </p:cNvSpPr>
          <p:nvPr/>
        </p:nvSpPr>
        <p:spPr bwMode="auto">
          <a:xfrm>
            <a:off x="5435600" y="4248150"/>
            <a:ext cx="10080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 b="1">
                <a:solidFill>
                  <a:srgbClr val="00B050"/>
                </a:solidFill>
                <a:cs typeface="Arial" charset="0"/>
              </a:rPr>
              <a:t>20 Sept. 2013</a:t>
            </a:r>
          </a:p>
        </p:txBody>
      </p:sp>
      <p:sp>
        <p:nvSpPr>
          <p:cNvPr id="40" name="Multiplier 39"/>
          <p:cNvSpPr/>
          <p:nvPr/>
        </p:nvSpPr>
        <p:spPr>
          <a:xfrm>
            <a:off x="3132138" y="3573463"/>
            <a:ext cx="266700" cy="26511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3" name="Multiplier 42"/>
          <p:cNvSpPr/>
          <p:nvPr/>
        </p:nvSpPr>
        <p:spPr>
          <a:xfrm>
            <a:off x="4356100" y="3789363"/>
            <a:ext cx="409575" cy="36036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4" name="Multiplier 43"/>
          <p:cNvSpPr/>
          <p:nvPr/>
        </p:nvSpPr>
        <p:spPr>
          <a:xfrm>
            <a:off x="4953000" y="3573463"/>
            <a:ext cx="266700" cy="26511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6" name="Multiplier 45"/>
          <p:cNvSpPr/>
          <p:nvPr/>
        </p:nvSpPr>
        <p:spPr>
          <a:xfrm>
            <a:off x="6227763" y="3573463"/>
            <a:ext cx="266700" cy="26511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120" name="ZoneTexte 46"/>
          <p:cNvSpPr txBox="1">
            <a:spLocks noChangeArrowheads="1"/>
          </p:cNvSpPr>
          <p:nvPr/>
        </p:nvSpPr>
        <p:spPr bwMode="auto">
          <a:xfrm>
            <a:off x="2987675" y="2636838"/>
            <a:ext cx="8636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 b="1">
                <a:solidFill>
                  <a:srgbClr val="FF0000"/>
                </a:solidFill>
                <a:cs typeface="Arial" charset="0"/>
              </a:rPr>
              <a:t>Projet de loi MAPAM adopté en Conseil des Ministres</a:t>
            </a:r>
          </a:p>
        </p:txBody>
      </p:sp>
      <p:sp>
        <p:nvSpPr>
          <p:cNvPr id="4121" name="ZoneTexte 47"/>
          <p:cNvSpPr txBox="1">
            <a:spLocks noChangeArrowheads="1"/>
          </p:cNvSpPr>
          <p:nvPr/>
        </p:nvSpPr>
        <p:spPr bwMode="auto">
          <a:xfrm>
            <a:off x="3779838" y="3141663"/>
            <a:ext cx="8636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 b="1">
                <a:solidFill>
                  <a:prstClr val="black"/>
                </a:solidFill>
                <a:cs typeface="Arial" charset="0"/>
              </a:rPr>
              <a:t>Sénat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 b="1">
                <a:solidFill>
                  <a:prstClr val="black"/>
                </a:solidFill>
                <a:cs typeface="Arial" charset="0"/>
              </a:rPr>
              <a:t>1</a:t>
            </a:r>
            <a:r>
              <a:rPr lang="fr-FR" altLang="fr-FR" sz="1100" b="1" baseline="30000">
                <a:solidFill>
                  <a:prstClr val="black"/>
                </a:solidFill>
                <a:cs typeface="Arial" charset="0"/>
              </a:rPr>
              <a:t>ère</a:t>
            </a:r>
            <a:r>
              <a:rPr lang="fr-FR" altLang="fr-FR" sz="1100" b="1">
                <a:solidFill>
                  <a:prstClr val="black"/>
                </a:solidFill>
                <a:cs typeface="Arial" charset="0"/>
              </a:rPr>
              <a:t> lecture</a:t>
            </a:r>
          </a:p>
        </p:txBody>
      </p:sp>
      <p:sp>
        <p:nvSpPr>
          <p:cNvPr id="4122" name="ZoneTexte 48"/>
          <p:cNvSpPr txBox="1">
            <a:spLocks noChangeArrowheads="1"/>
          </p:cNvSpPr>
          <p:nvPr/>
        </p:nvSpPr>
        <p:spPr bwMode="auto">
          <a:xfrm>
            <a:off x="4859338" y="3068638"/>
            <a:ext cx="10810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 b="1">
                <a:solidFill>
                  <a:prstClr val="black"/>
                </a:solidFill>
                <a:cs typeface="Arial" charset="0"/>
              </a:rPr>
              <a:t>Assemblée Nationale – 1</a:t>
            </a:r>
            <a:r>
              <a:rPr lang="fr-FR" altLang="fr-FR" sz="1100" b="1" baseline="30000">
                <a:solidFill>
                  <a:prstClr val="black"/>
                </a:solidFill>
                <a:cs typeface="Arial" charset="0"/>
              </a:rPr>
              <a:t>ère</a:t>
            </a:r>
            <a:r>
              <a:rPr lang="fr-FR" altLang="fr-FR" sz="1100" b="1">
                <a:solidFill>
                  <a:prstClr val="black"/>
                </a:solidFill>
                <a:cs typeface="Arial" charset="0"/>
              </a:rPr>
              <a:t> lecture</a:t>
            </a:r>
          </a:p>
        </p:txBody>
      </p:sp>
      <p:sp>
        <p:nvSpPr>
          <p:cNvPr id="4123" name="ZoneTexte 52"/>
          <p:cNvSpPr txBox="1">
            <a:spLocks noChangeArrowheads="1"/>
          </p:cNvSpPr>
          <p:nvPr/>
        </p:nvSpPr>
        <p:spPr bwMode="auto">
          <a:xfrm>
            <a:off x="5940425" y="3141663"/>
            <a:ext cx="93503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 b="1">
                <a:solidFill>
                  <a:prstClr val="black"/>
                </a:solidFill>
                <a:cs typeface="Arial" charset="0"/>
              </a:rPr>
              <a:t>Sénat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 b="1">
                <a:solidFill>
                  <a:prstClr val="black"/>
                </a:solidFill>
                <a:cs typeface="Arial" charset="0"/>
              </a:rPr>
              <a:t>2</a:t>
            </a:r>
            <a:r>
              <a:rPr lang="fr-FR" altLang="fr-FR" sz="1100" b="1" baseline="30000">
                <a:solidFill>
                  <a:prstClr val="black"/>
                </a:solidFill>
                <a:cs typeface="Arial" charset="0"/>
              </a:rPr>
              <a:t>ème</a:t>
            </a:r>
            <a:r>
              <a:rPr lang="fr-FR" altLang="fr-FR" sz="1100" b="1">
                <a:solidFill>
                  <a:prstClr val="black"/>
                </a:solidFill>
                <a:cs typeface="Arial" charset="0"/>
              </a:rPr>
              <a:t> lecture</a:t>
            </a:r>
          </a:p>
        </p:txBody>
      </p:sp>
      <p:sp>
        <p:nvSpPr>
          <p:cNvPr id="54" name="Multiplier 53"/>
          <p:cNvSpPr/>
          <p:nvPr/>
        </p:nvSpPr>
        <p:spPr>
          <a:xfrm>
            <a:off x="7164388" y="3573463"/>
            <a:ext cx="266700" cy="26511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125" name="ZoneTexte 55"/>
          <p:cNvSpPr txBox="1">
            <a:spLocks noChangeArrowheads="1"/>
          </p:cNvSpPr>
          <p:nvPr/>
        </p:nvSpPr>
        <p:spPr bwMode="auto">
          <a:xfrm>
            <a:off x="6804025" y="2924175"/>
            <a:ext cx="1081088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 b="1">
                <a:solidFill>
                  <a:prstClr val="black"/>
                </a:solidFill>
                <a:cs typeface="Arial" charset="0"/>
              </a:rPr>
              <a:t>Assemblée Nationale – 2</a:t>
            </a:r>
            <a:r>
              <a:rPr lang="fr-FR" altLang="fr-FR" sz="1100" b="1" baseline="30000">
                <a:solidFill>
                  <a:prstClr val="black"/>
                </a:solidFill>
                <a:cs typeface="Arial" charset="0"/>
              </a:rPr>
              <a:t>ème</a:t>
            </a:r>
            <a:r>
              <a:rPr lang="fr-FR" altLang="fr-FR" sz="1100" b="1">
                <a:solidFill>
                  <a:prstClr val="black"/>
                </a:solidFill>
                <a:cs typeface="Arial" charset="0"/>
              </a:rPr>
              <a:t> lecture</a:t>
            </a:r>
          </a:p>
        </p:txBody>
      </p:sp>
      <p:sp>
        <p:nvSpPr>
          <p:cNvPr id="4126" name="ZoneTexte 56"/>
          <p:cNvSpPr txBox="1">
            <a:spLocks noChangeArrowheads="1"/>
          </p:cNvSpPr>
          <p:nvPr/>
        </p:nvSpPr>
        <p:spPr bwMode="auto">
          <a:xfrm>
            <a:off x="2843213" y="4005263"/>
            <a:ext cx="10810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 b="1">
                <a:solidFill>
                  <a:prstClr val="black"/>
                </a:solidFill>
                <a:cs typeface="Arial" charset="0"/>
              </a:rPr>
              <a:t>10 avril 2013</a:t>
            </a:r>
          </a:p>
        </p:txBody>
      </p:sp>
      <p:sp>
        <p:nvSpPr>
          <p:cNvPr id="4127" name="ZoneTexte 58"/>
          <p:cNvSpPr txBox="1">
            <a:spLocks noChangeArrowheads="1"/>
          </p:cNvSpPr>
          <p:nvPr/>
        </p:nvSpPr>
        <p:spPr bwMode="auto">
          <a:xfrm>
            <a:off x="4787900" y="4076700"/>
            <a:ext cx="7921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 b="1">
                <a:solidFill>
                  <a:prstClr val="black"/>
                </a:solidFill>
                <a:cs typeface="Arial" charset="0"/>
              </a:rPr>
              <a:t>Voté le 23 juil.</a:t>
            </a:r>
          </a:p>
        </p:txBody>
      </p:sp>
      <p:sp>
        <p:nvSpPr>
          <p:cNvPr id="4128" name="ZoneTexte 59"/>
          <p:cNvSpPr txBox="1">
            <a:spLocks noChangeArrowheads="1"/>
          </p:cNvSpPr>
          <p:nvPr/>
        </p:nvSpPr>
        <p:spPr bwMode="auto">
          <a:xfrm>
            <a:off x="6084888" y="4076700"/>
            <a:ext cx="10795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 b="1">
                <a:solidFill>
                  <a:prstClr val="black"/>
                </a:solidFill>
                <a:cs typeface="Arial" charset="0"/>
              </a:rPr>
              <a:t>Voté le 7 oct.</a:t>
            </a:r>
          </a:p>
        </p:txBody>
      </p:sp>
      <p:sp>
        <p:nvSpPr>
          <p:cNvPr id="4129" name="ZoneTexte 60"/>
          <p:cNvSpPr txBox="1">
            <a:spLocks noChangeArrowheads="1"/>
          </p:cNvSpPr>
          <p:nvPr/>
        </p:nvSpPr>
        <p:spPr bwMode="auto">
          <a:xfrm>
            <a:off x="7092950" y="4078288"/>
            <a:ext cx="8636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 b="1" dirty="0">
                <a:solidFill>
                  <a:prstClr val="black"/>
                </a:solidFill>
                <a:cs typeface="Arial" charset="0"/>
              </a:rPr>
              <a:t>10-12 </a:t>
            </a:r>
            <a:r>
              <a:rPr lang="fr-FR" altLang="fr-FR" sz="1100" b="1" dirty="0" err="1">
                <a:solidFill>
                  <a:prstClr val="black"/>
                </a:solidFill>
                <a:cs typeface="Arial" charset="0"/>
              </a:rPr>
              <a:t>déc</a:t>
            </a:r>
            <a:endParaRPr lang="fr-FR" altLang="fr-FR" sz="11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2" name="Multiplier 61"/>
          <p:cNvSpPr/>
          <p:nvPr/>
        </p:nvSpPr>
        <p:spPr>
          <a:xfrm>
            <a:off x="7978775" y="3573463"/>
            <a:ext cx="265113" cy="26511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131" name="ZoneTexte 62"/>
          <p:cNvSpPr txBox="1">
            <a:spLocks noChangeArrowheads="1"/>
          </p:cNvSpPr>
          <p:nvPr/>
        </p:nvSpPr>
        <p:spPr bwMode="auto">
          <a:xfrm>
            <a:off x="7667625" y="3044825"/>
            <a:ext cx="10080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 b="1" dirty="0">
                <a:solidFill>
                  <a:prstClr val="black"/>
                </a:solidFill>
                <a:cs typeface="Arial" charset="0"/>
              </a:rPr>
              <a:t>Commission Mixte Paritaire</a:t>
            </a:r>
          </a:p>
        </p:txBody>
      </p:sp>
      <p:sp>
        <p:nvSpPr>
          <p:cNvPr id="66" name="Flèche droite 65"/>
          <p:cNvSpPr/>
          <p:nvPr/>
        </p:nvSpPr>
        <p:spPr>
          <a:xfrm>
            <a:off x="3276600" y="3716338"/>
            <a:ext cx="1079500" cy="4333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prstClr val="white"/>
                </a:solidFill>
              </a:rPr>
              <a:t>Projet 1</a:t>
            </a:r>
          </a:p>
        </p:txBody>
      </p:sp>
      <p:sp>
        <p:nvSpPr>
          <p:cNvPr id="67" name="Flèche droite 66"/>
          <p:cNvSpPr/>
          <p:nvPr/>
        </p:nvSpPr>
        <p:spPr>
          <a:xfrm>
            <a:off x="4932363" y="3716338"/>
            <a:ext cx="2303462" cy="4333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prstClr val="white"/>
                </a:solidFill>
              </a:rPr>
              <a:t>Projet 2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4140200" y="4724400"/>
            <a:ext cx="936625" cy="138588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FF0000"/>
                </a:solidFill>
              </a:rPr>
              <a:t>Le Sénat vote la suppression des articles relatifs au Grand Paris Métropole</a:t>
            </a:r>
          </a:p>
        </p:txBody>
      </p:sp>
      <p:sp>
        <p:nvSpPr>
          <p:cNvPr id="79" name="Flèche vers le bas 78"/>
          <p:cNvSpPr/>
          <p:nvPr/>
        </p:nvSpPr>
        <p:spPr>
          <a:xfrm>
            <a:off x="4500563" y="4149725"/>
            <a:ext cx="142875" cy="5032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136" name="ZoneTexte 57"/>
          <p:cNvSpPr txBox="1">
            <a:spLocks noChangeArrowheads="1"/>
          </p:cNvSpPr>
          <p:nvPr/>
        </p:nvSpPr>
        <p:spPr bwMode="auto">
          <a:xfrm>
            <a:off x="3924300" y="4076700"/>
            <a:ext cx="647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 b="1">
                <a:solidFill>
                  <a:prstClr val="black"/>
                </a:solidFill>
                <a:cs typeface="Arial" charset="0"/>
              </a:rPr>
              <a:t>Voté le 7 juin  </a:t>
            </a:r>
          </a:p>
        </p:txBody>
      </p:sp>
      <p:sp>
        <p:nvSpPr>
          <p:cNvPr id="81" name="Multiplier 80"/>
          <p:cNvSpPr/>
          <p:nvPr/>
        </p:nvSpPr>
        <p:spPr>
          <a:xfrm>
            <a:off x="3657600" y="4459288"/>
            <a:ext cx="266700" cy="265112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138" name="ZoneTexte 81"/>
          <p:cNvSpPr txBox="1">
            <a:spLocks noChangeArrowheads="1"/>
          </p:cNvSpPr>
          <p:nvPr/>
        </p:nvSpPr>
        <p:spPr bwMode="auto">
          <a:xfrm>
            <a:off x="3276600" y="4868863"/>
            <a:ext cx="1008063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 b="1">
                <a:solidFill>
                  <a:prstClr val="black"/>
                </a:solidFill>
                <a:cs typeface="Arial" charset="0"/>
              </a:rPr>
              <a:t>14 principes  pour la métropole adoptés par le Bureau de Paris Métropole </a:t>
            </a:r>
          </a:p>
        </p:txBody>
      </p:sp>
      <p:sp>
        <p:nvSpPr>
          <p:cNvPr id="4139" name="ZoneTexte 82"/>
          <p:cNvSpPr txBox="1">
            <a:spLocks noChangeArrowheads="1"/>
          </p:cNvSpPr>
          <p:nvPr/>
        </p:nvSpPr>
        <p:spPr bwMode="auto">
          <a:xfrm>
            <a:off x="3492500" y="4221163"/>
            <a:ext cx="6477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 b="1">
                <a:solidFill>
                  <a:srgbClr val="00B050"/>
                </a:solidFill>
                <a:cs typeface="Arial" charset="0"/>
              </a:rPr>
              <a:t>4 juin  </a:t>
            </a:r>
          </a:p>
        </p:txBody>
      </p:sp>
      <p:sp>
        <p:nvSpPr>
          <p:cNvPr id="4140" name="ZoneTexte 83"/>
          <p:cNvSpPr txBox="1">
            <a:spLocks noChangeArrowheads="1"/>
          </p:cNvSpPr>
          <p:nvPr/>
        </p:nvSpPr>
        <p:spPr bwMode="auto">
          <a:xfrm>
            <a:off x="7812534" y="3815135"/>
            <a:ext cx="12239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 b="1" dirty="0" smtClean="0">
                <a:solidFill>
                  <a:srgbClr val="FF0000"/>
                </a:solidFill>
                <a:cs typeface="Arial" charset="0"/>
              </a:rPr>
              <a:t>PROMULGATION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 b="1" dirty="0" smtClean="0">
                <a:solidFill>
                  <a:srgbClr val="FF0000"/>
                </a:solidFill>
                <a:cs typeface="Arial" charset="0"/>
              </a:rPr>
              <a:t>28 janvier 2014</a:t>
            </a:r>
            <a:endParaRPr lang="fr-FR" altLang="fr-FR" sz="11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4356100" y="2463800"/>
            <a:ext cx="1944688" cy="46037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FF0000"/>
                </a:solidFill>
              </a:rPr>
              <a:t>Le Gouvernement présente un nouveau projet de loi</a:t>
            </a:r>
          </a:p>
        </p:txBody>
      </p:sp>
      <p:pic>
        <p:nvPicPr>
          <p:cNvPr id="4142" name="Image 5" descr="Bandeau-site-PM.png"/>
          <p:cNvPicPr>
            <a:picLocks noChangeAspect="1"/>
          </p:cNvPicPr>
          <p:nvPr/>
        </p:nvPicPr>
        <p:blipFill>
          <a:blip r:embed="rId2" cstate="print"/>
          <a:srcRect t="6253" b="4861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43" name="ZoneTexte 92"/>
          <p:cNvSpPr txBox="1"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Le projet de loi mapam :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Contexte et évolutions</a:t>
            </a:r>
          </a:p>
        </p:txBody>
      </p:sp>
      <p:sp>
        <p:nvSpPr>
          <p:cNvPr id="4144" name="ZoneTexte 93"/>
          <p:cNvSpPr txBox="1">
            <a:spLocks noChangeArrowheads="1"/>
          </p:cNvSpPr>
          <p:nvPr/>
        </p:nvSpPr>
        <p:spPr bwMode="auto">
          <a:xfrm>
            <a:off x="107950" y="1557338"/>
            <a:ext cx="9036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dirty="0">
                <a:solidFill>
                  <a:prstClr val="black"/>
                </a:solidFill>
                <a:cs typeface="Arial" charset="0"/>
              </a:rPr>
              <a:t>Les principales étapes du projet de loi et le travail de Paris Métropole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dirty="0">
                <a:solidFill>
                  <a:prstClr val="black"/>
                </a:solidFill>
                <a:cs typeface="Arial" charset="0"/>
              </a:rPr>
              <a:t>mai </a:t>
            </a:r>
            <a:r>
              <a:rPr lang="fr-FR" altLang="fr-FR" sz="2000" b="1" dirty="0" smtClean="0">
                <a:solidFill>
                  <a:prstClr val="black"/>
                </a:solidFill>
                <a:cs typeface="Arial" charset="0"/>
              </a:rPr>
              <a:t>2011-janvier 2014</a:t>
            </a:r>
            <a:endParaRPr lang="fr-FR" altLang="fr-FR" sz="20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9" name="Multiplier 48"/>
          <p:cNvSpPr/>
          <p:nvPr/>
        </p:nvSpPr>
        <p:spPr>
          <a:xfrm>
            <a:off x="7431088" y="4439684"/>
            <a:ext cx="266700" cy="265112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1" name="ZoneTexte 30"/>
          <p:cNvSpPr txBox="1">
            <a:spLocks noChangeArrowheads="1"/>
          </p:cNvSpPr>
          <p:nvPr/>
        </p:nvSpPr>
        <p:spPr bwMode="auto">
          <a:xfrm>
            <a:off x="7092280" y="4785519"/>
            <a:ext cx="1008062" cy="60016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 b="1" dirty="0">
                <a:solidFill>
                  <a:prstClr val="black"/>
                </a:solidFill>
                <a:cs typeface="Arial" charset="0"/>
              </a:rPr>
              <a:t>Comité syndical du 13 décembre 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48115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èche droite 16"/>
          <p:cNvSpPr/>
          <p:nvPr/>
        </p:nvSpPr>
        <p:spPr>
          <a:xfrm>
            <a:off x="34925" y="3429000"/>
            <a:ext cx="4645025" cy="1008063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>
                <a:solidFill>
                  <a:prstClr val="white"/>
                </a:solidFill>
              </a:rPr>
              <a:t>Mission de préfiguration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bg1"/>
                </a:solidFill>
              </a:rPr>
              <a:t>Calendrier : les principales étapes des transferts de compétences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3175000" y="5202238"/>
            <a:ext cx="5795963" cy="1655762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>
                <a:solidFill>
                  <a:prstClr val="white"/>
                </a:solidFill>
              </a:rPr>
              <a:t>disposition transitoire                 état final 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0" y="2708920"/>
            <a:ext cx="1475656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À partir de la promulgation de la loi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138863" y="4799013"/>
            <a:ext cx="1223962" cy="6461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prstClr val="white"/>
                </a:solidFill>
              </a:rPr>
              <a:t>1</a:t>
            </a:r>
            <a:r>
              <a:rPr lang="fr-FR" b="1" baseline="30000" dirty="0">
                <a:solidFill>
                  <a:prstClr val="white"/>
                </a:solidFill>
              </a:rPr>
              <a:t>er</a:t>
            </a:r>
            <a:r>
              <a:rPr lang="fr-FR" b="1" dirty="0">
                <a:solidFill>
                  <a:prstClr val="white"/>
                </a:solidFill>
              </a:rPr>
              <a:t> janvier 2018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779912" y="2708920"/>
            <a:ext cx="1296144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Juillet 2016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0" y="2419350"/>
            <a:ext cx="91440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7" name="ZoneTexte 26"/>
          <p:cNvSpPr txBox="1">
            <a:spLocks noChangeArrowheads="1"/>
          </p:cNvSpPr>
          <p:nvPr/>
        </p:nvSpPr>
        <p:spPr bwMode="auto">
          <a:xfrm>
            <a:off x="0" y="1825625"/>
            <a:ext cx="1187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800" b="1">
                <a:solidFill>
                  <a:prstClr val="white"/>
                </a:solidFill>
                <a:cs typeface="Arial" charset="0"/>
              </a:rPr>
              <a:t>2014</a:t>
            </a:r>
          </a:p>
        </p:txBody>
      </p:sp>
      <p:sp>
        <p:nvSpPr>
          <p:cNvPr id="7178" name="ZoneTexte 27"/>
          <p:cNvSpPr txBox="1">
            <a:spLocks noChangeArrowheads="1"/>
          </p:cNvSpPr>
          <p:nvPr/>
        </p:nvSpPr>
        <p:spPr bwMode="auto">
          <a:xfrm>
            <a:off x="1439863" y="1844675"/>
            <a:ext cx="1187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800" b="1">
                <a:solidFill>
                  <a:prstClr val="white"/>
                </a:solidFill>
                <a:cs typeface="Arial" charset="0"/>
              </a:rPr>
              <a:t>2015</a:t>
            </a:r>
          </a:p>
        </p:txBody>
      </p:sp>
      <p:sp>
        <p:nvSpPr>
          <p:cNvPr id="7179" name="ZoneTexte 28"/>
          <p:cNvSpPr txBox="1">
            <a:spLocks noChangeArrowheads="1"/>
          </p:cNvSpPr>
          <p:nvPr/>
        </p:nvSpPr>
        <p:spPr bwMode="auto">
          <a:xfrm>
            <a:off x="2808288" y="1825625"/>
            <a:ext cx="1187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800" b="1">
                <a:solidFill>
                  <a:prstClr val="white"/>
                </a:solidFill>
                <a:cs typeface="Arial" charset="0"/>
              </a:rPr>
              <a:t>2016</a:t>
            </a:r>
          </a:p>
        </p:txBody>
      </p:sp>
      <p:sp>
        <p:nvSpPr>
          <p:cNvPr id="7180" name="ZoneTexte 29"/>
          <p:cNvSpPr txBox="1">
            <a:spLocks noChangeArrowheads="1"/>
          </p:cNvSpPr>
          <p:nvPr/>
        </p:nvSpPr>
        <p:spPr bwMode="auto">
          <a:xfrm>
            <a:off x="4608513" y="1825625"/>
            <a:ext cx="1187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800" b="1">
                <a:solidFill>
                  <a:prstClr val="white"/>
                </a:solidFill>
                <a:cs typeface="Arial" charset="0"/>
              </a:rPr>
              <a:t>2017</a:t>
            </a:r>
          </a:p>
        </p:txBody>
      </p:sp>
      <p:sp>
        <p:nvSpPr>
          <p:cNvPr id="7181" name="ZoneTexte 30"/>
          <p:cNvSpPr txBox="1">
            <a:spLocks noChangeArrowheads="1"/>
          </p:cNvSpPr>
          <p:nvPr/>
        </p:nvSpPr>
        <p:spPr bwMode="auto">
          <a:xfrm>
            <a:off x="6156325" y="1825625"/>
            <a:ext cx="1187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800" b="1">
                <a:solidFill>
                  <a:prstClr val="white"/>
                </a:solidFill>
                <a:cs typeface="Arial" charset="0"/>
              </a:rPr>
              <a:t>2018</a:t>
            </a:r>
          </a:p>
        </p:txBody>
      </p:sp>
      <p:cxnSp>
        <p:nvCxnSpPr>
          <p:cNvPr id="35" name="Connecteur droit avec flèche 34"/>
          <p:cNvCxnSpPr/>
          <p:nvPr/>
        </p:nvCxnSpPr>
        <p:spPr>
          <a:xfrm>
            <a:off x="0" y="4581525"/>
            <a:ext cx="4500563" cy="1588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3" name="ZoneTexte 38"/>
          <p:cNvSpPr txBox="1">
            <a:spLocks noChangeArrowheads="1"/>
          </p:cNvSpPr>
          <p:nvPr/>
        </p:nvSpPr>
        <p:spPr bwMode="auto">
          <a:xfrm>
            <a:off x="58738" y="4283075"/>
            <a:ext cx="415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b="1">
                <a:solidFill>
                  <a:prstClr val="white"/>
                </a:solidFill>
                <a:cs typeface="Arial" charset="0"/>
              </a:rPr>
              <a:t>Possibilité de recourir à des ordonnances 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439863" y="5422900"/>
            <a:ext cx="1368425" cy="830263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prstClr val="black"/>
                </a:solidFill>
              </a:rPr>
              <a:t>31 déc. 2015:</a:t>
            </a:r>
          </a:p>
          <a:p>
            <a:pPr>
              <a:defRPr/>
            </a:pPr>
            <a:r>
              <a:rPr lang="fr-FR" sz="1600" b="1" dirty="0">
                <a:solidFill>
                  <a:prstClr val="black"/>
                </a:solidFill>
              </a:rPr>
              <a:t>Disparition des EPCI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2411413" y="4799013"/>
            <a:ext cx="2197100" cy="6461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prstClr val="white"/>
                </a:solidFill>
              </a:rPr>
              <a:t>1</a:t>
            </a:r>
            <a:r>
              <a:rPr lang="fr-FR" b="1" baseline="30000" dirty="0">
                <a:solidFill>
                  <a:prstClr val="white"/>
                </a:solidFill>
              </a:rPr>
              <a:t>er</a:t>
            </a:r>
            <a:r>
              <a:rPr lang="fr-FR" b="1" dirty="0">
                <a:solidFill>
                  <a:prstClr val="white"/>
                </a:solidFill>
              </a:rPr>
              <a:t> janvier 2016 : création de la MGP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51145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2411413" y="1628775"/>
            <a:ext cx="3168650" cy="100806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prstClr val="white"/>
                </a:solidFill>
              </a:rPr>
              <a:t>Métropole du Grand Paris</a:t>
            </a:r>
          </a:p>
        </p:txBody>
      </p:sp>
      <p:sp>
        <p:nvSpPr>
          <p:cNvPr id="8" name="Ellipse 7"/>
          <p:cNvSpPr/>
          <p:nvPr/>
        </p:nvSpPr>
        <p:spPr>
          <a:xfrm>
            <a:off x="395288" y="2708275"/>
            <a:ext cx="2520950" cy="93662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prstClr val="black"/>
                </a:solidFill>
              </a:rPr>
              <a:t>EPCI préexistants</a:t>
            </a:r>
          </a:p>
        </p:txBody>
      </p:sp>
      <p:sp>
        <p:nvSpPr>
          <p:cNvPr id="9" name="Ellipse 8"/>
          <p:cNvSpPr/>
          <p:nvPr/>
        </p:nvSpPr>
        <p:spPr>
          <a:xfrm>
            <a:off x="6011863" y="2738438"/>
            <a:ext cx="2232025" cy="11525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prstClr val="white"/>
                </a:solidFill>
              </a:rPr>
              <a:t>Conseil de territoire</a:t>
            </a:r>
          </a:p>
        </p:txBody>
      </p:sp>
      <p:sp>
        <p:nvSpPr>
          <p:cNvPr id="10" name="Ellipse 9"/>
          <p:cNvSpPr/>
          <p:nvPr/>
        </p:nvSpPr>
        <p:spPr>
          <a:xfrm>
            <a:off x="3203575" y="5516563"/>
            <a:ext cx="2087563" cy="79216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prstClr val="black"/>
                </a:solidFill>
              </a:rPr>
              <a:t>commune</a:t>
            </a:r>
          </a:p>
        </p:txBody>
      </p:sp>
      <p:pic>
        <p:nvPicPr>
          <p:cNvPr id="6150" name="Image 5" descr="Bandeau-site-PM.png"/>
          <p:cNvPicPr>
            <a:picLocks noChangeAspect="1"/>
          </p:cNvPicPr>
          <p:nvPr/>
        </p:nvPicPr>
        <p:blipFill>
          <a:blip r:embed="rId2" cstate="print"/>
          <a:srcRect t="6253" b="4861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ZoneTexte 47"/>
          <p:cNvSpPr txBox="1"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Transferts et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délégations de compétences</a:t>
            </a:r>
          </a:p>
        </p:txBody>
      </p:sp>
      <p:cxnSp>
        <p:nvCxnSpPr>
          <p:cNvPr id="3" name="Connecteur droit avec flèche 2"/>
          <p:cNvCxnSpPr>
            <a:endCxn id="5" idx="2"/>
          </p:cNvCxnSpPr>
          <p:nvPr/>
        </p:nvCxnSpPr>
        <p:spPr>
          <a:xfrm flipV="1">
            <a:off x="1476375" y="2133600"/>
            <a:ext cx="935038" cy="57467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ZoneTexte 3"/>
          <p:cNvSpPr txBox="1">
            <a:spLocks noChangeArrowheads="1"/>
          </p:cNvSpPr>
          <p:nvPr/>
        </p:nvSpPr>
        <p:spPr bwMode="auto">
          <a:xfrm>
            <a:off x="0" y="4854059"/>
            <a:ext cx="2555776" cy="20313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charset="2"/>
              <a:buChar char="è"/>
            </a:pPr>
            <a:r>
              <a:rPr lang="fr-FR" altLang="fr-FR" b="1" dirty="0">
                <a:solidFill>
                  <a:srgbClr val="C00000"/>
                </a:solidFill>
                <a:cs typeface="Arial" charset="0"/>
                <a:sym typeface="Wingdings" charset="2"/>
              </a:rPr>
              <a:t>Compétences métropolitaines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charset="2"/>
              <a:buChar char="è"/>
            </a:pPr>
            <a:r>
              <a:rPr lang="fr-FR" altLang="fr-FR" b="1" dirty="0">
                <a:solidFill>
                  <a:srgbClr val="00B0F0"/>
                </a:solidFill>
                <a:cs typeface="Arial" charset="0"/>
                <a:sym typeface="Wingdings" charset="2"/>
              </a:rPr>
              <a:t>Compétences autres que métropolitaines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charset="2"/>
              <a:buChar char="è"/>
            </a:pPr>
            <a:r>
              <a:rPr lang="fr-FR" altLang="fr-FR" b="1" dirty="0">
                <a:solidFill>
                  <a:srgbClr val="00B050"/>
                </a:solidFill>
                <a:cs typeface="Arial" charset="0"/>
                <a:sym typeface="Wingdings" charset="2"/>
              </a:rPr>
              <a:t>Compétences des anciens EPCI non métropolitaines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3779912" y="2636838"/>
            <a:ext cx="0" cy="287972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5" name="ZoneTexte 13"/>
          <p:cNvSpPr txBox="1">
            <a:spLocks noChangeArrowheads="1"/>
          </p:cNvSpPr>
          <p:nvPr/>
        </p:nvSpPr>
        <p:spPr bwMode="auto">
          <a:xfrm>
            <a:off x="954088" y="2152650"/>
            <a:ext cx="10429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solidFill>
                  <a:srgbClr val="C00000"/>
                </a:solidFill>
                <a:cs typeface="Arial" charset="0"/>
              </a:rPr>
              <a:t>transfert</a:t>
            </a:r>
          </a:p>
        </p:txBody>
      </p:sp>
      <p:sp>
        <p:nvSpPr>
          <p:cNvPr id="6156" name="ZoneTexte 28"/>
          <p:cNvSpPr txBox="1">
            <a:spLocks noChangeArrowheads="1"/>
          </p:cNvSpPr>
          <p:nvPr/>
        </p:nvSpPr>
        <p:spPr bwMode="auto">
          <a:xfrm>
            <a:off x="2735337" y="4869160"/>
            <a:ext cx="1044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solidFill>
                  <a:srgbClr val="C00000"/>
                </a:solidFill>
                <a:cs typeface="Arial" charset="0"/>
              </a:rPr>
              <a:t>transfert</a:t>
            </a:r>
          </a:p>
        </p:txBody>
      </p:sp>
      <p:cxnSp>
        <p:nvCxnSpPr>
          <p:cNvPr id="16" name="Connecteur droit avec flèche 15"/>
          <p:cNvCxnSpPr>
            <a:endCxn id="9" idx="1"/>
          </p:cNvCxnSpPr>
          <p:nvPr/>
        </p:nvCxnSpPr>
        <p:spPr>
          <a:xfrm>
            <a:off x="5508625" y="2336800"/>
            <a:ext cx="830263" cy="5715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8" name="ZoneTexte 14"/>
          <p:cNvSpPr txBox="1">
            <a:spLocks noChangeArrowheads="1"/>
          </p:cNvSpPr>
          <p:nvPr/>
        </p:nvSpPr>
        <p:spPr bwMode="auto">
          <a:xfrm>
            <a:off x="5940499" y="1918573"/>
            <a:ext cx="30239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solidFill>
                  <a:srgbClr val="C00000"/>
                </a:solidFill>
                <a:cs typeface="Arial" charset="0"/>
              </a:rPr>
              <a:t>délégation</a:t>
            </a:r>
            <a:r>
              <a:rPr lang="fr-FR" altLang="fr-FR" dirty="0">
                <a:solidFill>
                  <a:srgbClr val="C00000"/>
                </a:solidFill>
                <a:cs typeface="Arial" charset="0"/>
              </a:rPr>
              <a:t> (ex: politique de la ville ou OPH)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2124075" y="2362200"/>
            <a:ext cx="503238" cy="346075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4356100" y="2659063"/>
            <a:ext cx="0" cy="28575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4445000" y="4941888"/>
            <a:ext cx="1566863" cy="574675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026150" y="4087813"/>
            <a:ext cx="3113088" cy="27701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b="1" dirty="0">
                <a:solidFill>
                  <a:prstClr val="white"/>
                </a:solidFill>
              </a:rPr>
              <a:t>4 possibilités pour mutualiser les compétences :</a:t>
            </a:r>
          </a:p>
          <a:p>
            <a:pPr marL="285750" indent="-285750">
              <a:buFontTx/>
              <a:buChar char="-"/>
              <a:defRPr/>
            </a:pPr>
            <a:r>
              <a:rPr lang="fr-FR" b="1" dirty="0">
                <a:solidFill>
                  <a:prstClr val="white"/>
                </a:solidFill>
              </a:rPr>
              <a:t>Conventions </a:t>
            </a:r>
            <a:r>
              <a:rPr lang="fr-FR" dirty="0">
                <a:solidFill>
                  <a:prstClr val="white"/>
                </a:solidFill>
              </a:rPr>
              <a:t>(création et gestion d’équipements)</a:t>
            </a:r>
          </a:p>
          <a:p>
            <a:pPr marL="285750" indent="-285750">
              <a:buFontTx/>
              <a:buChar char="-"/>
              <a:defRPr/>
            </a:pPr>
            <a:r>
              <a:rPr lang="fr-FR" b="1" dirty="0">
                <a:solidFill>
                  <a:prstClr val="white"/>
                </a:solidFill>
              </a:rPr>
              <a:t>Service commun </a:t>
            </a:r>
            <a:r>
              <a:rPr lang="fr-FR" dirty="0">
                <a:solidFill>
                  <a:prstClr val="white"/>
                </a:solidFill>
              </a:rPr>
              <a:t>(coopération locale) </a:t>
            </a:r>
          </a:p>
          <a:p>
            <a:pPr marL="285750" indent="-285750">
              <a:buFontTx/>
              <a:buChar char="-"/>
              <a:defRPr/>
            </a:pPr>
            <a:r>
              <a:rPr lang="fr-FR" b="1" dirty="0">
                <a:solidFill>
                  <a:prstClr val="white"/>
                </a:solidFill>
              </a:rPr>
              <a:t>Syndicat</a:t>
            </a:r>
          </a:p>
          <a:p>
            <a:pPr marL="285750" indent="-285750">
              <a:buFontTx/>
              <a:buChar char="-"/>
              <a:defRPr/>
            </a:pPr>
            <a:r>
              <a:rPr lang="fr-FR" b="1" dirty="0">
                <a:solidFill>
                  <a:prstClr val="white"/>
                </a:solidFill>
              </a:rPr>
              <a:t>Entente</a:t>
            </a:r>
          </a:p>
        </p:txBody>
      </p:sp>
      <p:sp>
        <p:nvSpPr>
          <p:cNvPr id="6163" name="ZoneTexte 21"/>
          <p:cNvSpPr txBox="1">
            <a:spLocks noChangeArrowheads="1"/>
          </p:cNvSpPr>
          <p:nvPr/>
        </p:nvSpPr>
        <p:spPr bwMode="auto">
          <a:xfrm>
            <a:off x="2424113" y="2538413"/>
            <a:ext cx="1152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solidFill>
                  <a:srgbClr val="00B050"/>
                </a:solidFill>
                <a:cs typeface="Arial" charset="0"/>
              </a:rPr>
              <a:t>transfert</a:t>
            </a:r>
          </a:p>
        </p:txBody>
      </p:sp>
      <p:sp>
        <p:nvSpPr>
          <p:cNvPr id="6164" name="ZoneTexte 22"/>
          <p:cNvSpPr txBox="1">
            <a:spLocks noChangeArrowheads="1"/>
          </p:cNvSpPr>
          <p:nvPr/>
        </p:nvSpPr>
        <p:spPr bwMode="auto">
          <a:xfrm>
            <a:off x="4337050" y="3779192"/>
            <a:ext cx="1784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solidFill>
                  <a:srgbClr val="00B050"/>
                </a:solidFill>
                <a:cs typeface="Arial" charset="0"/>
              </a:rPr>
              <a:t>restitution</a:t>
            </a:r>
          </a:p>
        </p:txBody>
      </p:sp>
      <p:sp>
        <p:nvSpPr>
          <p:cNvPr id="6165" name="ZoneTexte 23"/>
          <p:cNvSpPr txBox="1">
            <a:spLocks noChangeArrowheads="1"/>
          </p:cNvSpPr>
          <p:nvPr/>
        </p:nvSpPr>
        <p:spPr bwMode="auto">
          <a:xfrm>
            <a:off x="2123728" y="3874815"/>
            <a:ext cx="16764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solidFill>
                  <a:srgbClr val="00B0F0"/>
                </a:solidFill>
                <a:cs typeface="Arial" charset="0"/>
              </a:rPr>
              <a:t>délégation sous forme de conventions</a:t>
            </a:r>
          </a:p>
        </p:txBody>
      </p:sp>
      <p:cxnSp>
        <p:nvCxnSpPr>
          <p:cNvPr id="25" name="Connecteur droit avec flèche 24"/>
          <p:cNvCxnSpPr/>
          <p:nvPr/>
        </p:nvCxnSpPr>
        <p:spPr>
          <a:xfrm flipV="1">
            <a:off x="4067944" y="2646363"/>
            <a:ext cx="0" cy="2857500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5114925" y="2489200"/>
            <a:ext cx="896938" cy="687388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8" name="ZoneTexte 27"/>
          <p:cNvSpPr txBox="1">
            <a:spLocks noChangeArrowheads="1"/>
          </p:cNvSpPr>
          <p:nvPr/>
        </p:nvSpPr>
        <p:spPr bwMode="auto">
          <a:xfrm>
            <a:off x="4572000" y="2852936"/>
            <a:ext cx="13684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solidFill>
                  <a:srgbClr val="00B0F0"/>
                </a:solidFill>
                <a:cs typeface="Arial" charset="0"/>
              </a:rPr>
              <a:t>délégation </a:t>
            </a:r>
            <a:r>
              <a:rPr lang="fr-FR" altLang="fr-FR" sz="1200" b="1" dirty="0">
                <a:solidFill>
                  <a:srgbClr val="00B0F0"/>
                </a:solidFill>
                <a:cs typeface="Arial" charset="0"/>
              </a:rPr>
              <a:t>directe sauf avis contraire</a:t>
            </a:r>
          </a:p>
        </p:txBody>
      </p:sp>
      <p:sp>
        <p:nvSpPr>
          <p:cNvPr id="30" name="Ellipse 29"/>
          <p:cNvSpPr/>
          <p:nvPr/>
        </p:nvSpPr>
        <p:spPr>
          <a:xfrm>
            <a:off x="7740650" y="3176588"/>
            <a:ext cx="1398588" cy="10509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prstClr val="black"/>
                </a:solidFill>
              </a:rPr>
              <a:t>À terme, même périmètre et même gouvernance 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56103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rganigramme : Processus 7"/>
          <p:cNvSpPr/>
          <p:nvPr/>
        </p:nvSpPr>
        <p:spPr>
          <a:xfrm>
            <a:off x="3779912" y="4653136"/>
            <a:ext cx="1800920" cy="194451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prstClr val="white"/>
                </a:solidFill>
              </a:rPr>
              <a:t>Dotation Globale de Fonctionnement (DGF)</a:t>
            </a:r>
          </a:p>
        </p:txBody>
      </p:sp>
      <p:sp>
        <p:nvSpPr>
          <p:cNvPr id="10" name="Organigramme : Processus 9"/>
          <p:cNvSpPr/>
          <p:nvPr/>
        </p:nvSpPr>
        <p:spPr>
          <a:xfrm>
            <a:off x="971599" y="3132609"/>
            <a:ext cx="2030363" cy="101649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prstClr val="white"/>
                </a:solidFill>
              </a:rPr>
              <a:t>Dotation d’intercommunalité</a:t>
            </a:r>
          </a:p>
          <a:p>
            <a:pPr algn="ctr">
              <a:defRPr/>
            </a:pPr>
            <a:r>
              <a:rPr lang="fr-FR" sz="1200" dirty="0">
                <a:solidFill>
                  <a:prstClr val="white"/>
                </a:solidFill>
              </a:rPr>
              <a:t>(200 millions €)</a:t>
            </a:r>
          </a:p>
        </p:txBody>
      </p:sp>
      <p:sp>
        <p:nvSpPr>
          <p:cNvPr id="12" name="Organigramme : Processus 11"/>
          <p:cNvSpPr/>
          <p:nvPr/>
        </p:nvSpPr>
        <p:spPr>
          <a:xfrm>
            <a:off x="6199163" y="3115295"/>
            <a:ext cx="1943894" cy="101706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prstClr val="white"/>
                </a:solidFill>
              </a:rPr>
              <a:t>Dotation</a:t>
            </a:r>
            <a:r>
              <a:rPr lang="fr-FR" sz="1400" dirty="0">
                <a:solidFill>
                  <a:prstClr val="white"/>
                </a:solidFill>
              </a:rPr>
              <a:t> </a:t>
            </a:r>
            <a:r>
              <a:rPr lang="fr-FR" dirty="0">
                <a:solidFill>
                  <a:prstClr val="white"/>
                </a:solidFill>
              </a:rPr>
              <a:t>de</a:t>
            </a:r>
            <a:r>
              <a:rPr lang="fr-FR" sz="1400" dirty="0">
                <a:solidFill>
                  <a:prstClr val="white"/>
                </a:solidFill>
              </a:rPr>
              <a:t> </a:t>
            </a:r>
            <a:r>
              <a:rPr lang="fr-FR" dirty="0">
                <a:solidFill>
                  <a:prstClr val="white"/>
                </a:solidFill>
              </a:rPr>
              <a:t>compensation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2773769" y="3915551"/>
            <a:ext cx="1150937" cy="953559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5436096" y="3861048"/>
            <a:ext cx="863600" cy="100806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5" name="Image 5" descr="Bandeau-site-PM.png"/>
          <p:cNvPicPr>
            <a:picLocks noChangeAspect="1"/>
          </p:cNvPicPr>
          <p:nvPr/>
        </p:nvPicPr>
        <p:blipFill>
          <a:blip r:embed="rId2" cstate="print"/>
          <a:srcRect t="6253" b="4861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ZoneTexte 25"/>
          <p:cNvSpPr txBox="1"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dirty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Principales dispositions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dirty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relatives à la MGP</a:t>
            </a:r>
          </a:p>
        </p:txBody>
      </p:sp>
      <p:sp>
        <p:nvSpPr>
          <p:cNvPr id="22537" name="ZoneTexte 26"/>
          <p:cNvSpPr txBox="1">
            <a:spLocks noChangeArrowheads="1"/>
          </p:cNvSpPr>
          <p:nvPr/>
        </p:nvSpPr>
        <p:spPr bwMode="auto">
          <a:xfrm>
            <a:off x="1403648" y="1889928"/>
            <a:ext cx="6523385" cy="95410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800" dirty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Les ressources de la MGP =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800" dirty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 DGF + ressources fiscales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3848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136297988"/>
              </p:ext>
            </p:extLst>
          </p:nvPr>
        </p:nvGraphicFramePr>
        <p:xfrm>
          <a:off x="323850" y="2100028"/>
          <a:ext cx="8424614" cy="4137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8310"/>
                <a:gridCol w="2736304"/>
              </a:tblGrid>
              <a:tr h="593417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Produits de la fiscalité professionnelle unique </a:t>
                      </a:r>
                      <a:endParaRPr lang="fr-FR" sz="1800" dirty="0"/>
                    </a:p>
                  </a:txBody>
                  <a:tcPr marL="91434" marR="91434" marT="45711" marB="45711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Chiffres en 2012 (arrondis)</a:t>
                      </a:r>
                      <a:endParaRPr lang="fr-FR" sz="1800" dirty="0"/>
                    </a:p>
                  </a:txBody>
                  <a:tcPr marL="91434" marR="91434" marT="45711" marB="45711"/>
                </a:tc>
              </a:tr>
              <a:tr h="443854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CFE - Cotisation Foncière des Entreprises</a:t>
                      </a:r>
                      <a:endParaRPr lang="fr-FR" sz="1800" dirty="0"/>
                    </a:p>
                  </a:txBody>
                  <a:tcPr marL="91434" marR="91434" marT="45711" marB="45711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980 millions €</a:t>
                      </a:r>
                      <a:endParaRPr lang="fr-FR" sz="1800" dirty="0"/>
                    </a:p>
                  </a:txBody>
                  <a:tcPr marL="91434" marR="91434" marT="45711" marB="45711"/>
                </a:tc>
              </a:tr>
              <a:tr h="43970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CVAE - Cotisation sur la Valeur Ajoutée des Entreprises</a:t>
                      </a:r>
                      <a:endParaRPr lang="fr-FR" sz="1800" dirty="0"/>
                    </a:p>
                  </a:txBody>
                  <a:tcPr marL="91434" marR="91434" marT="45711" marB="45711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982 millions</a:t>
                      </a:r>
                      <a:r>
                        <a:rPr lang="fr-FR" sz="1800" baseline="0" dirty="0" smtClean="0"/>
                        <a:t> €</a:t>
                      </a:r>
                      <a:endParaRPr lang="fr-FR" sz="1800" dirty="0"/>
                    </a:p>
                  </a:txBody>
                  <a:tcPr marL="91434" marR="91434" marT="45711" marB="45711"/>
                </a:tc>
              </a:tr>
              <a:tr h="43325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Somme des autres produits (IFER, TAFNB, TASCOM)</a:t>
                      </a:r>
                      <a:endParaRPr lang="fr-FR" sz="1800" dirty="0"/>
                    </a:p>
                  </a:txBody>
                  <a:tcPr marL="91434" marR="91434" marT="45711" marB="45711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48 millions €</a:t>
                      </a:r>
                      <a:endParaRPr lang="fr-FR" sz="1800" dirty="0"/>
                    </a:p>
                  </a:txBody>
                  <a:tcPr marL="91434" marR="91434" marT="45711" marB="45711"/>
                </a:tc>
              </a:tr>
              <a:tr h="6513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TH - Produit de l’ex-taux départemental de la Taxe d’Habitation</a:t>
                      </a:r>
                    </a:p>
                  </a:txBody>
                  <a:tcPr marL="91434" marR="91434"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600 millions €</a:t>
                      </a:r>
                    </a:p>
                    <a:p>
                      <a:endParaRPr lang="fr-FR" sz="1800" dirty="0"/>
                    </a:p>
                  </a:txBody>
                  <a:tcPr marL="91434" marR="91434" marT="45711" marB="45711"/>
                </a:tc>
              </a:tr>
              <a:tr h="38917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Dotation de compensation (intégrée</a:t>
                      </a:r>
                      <a:r>
                        <a:rPr lang="fr-FR" sz="1800" baseline="0" dirty="0" smtClean="0"/>
                        <a:t> dans la DGF)</a:t>
                      </a:r>
                      <a:endParaRPr lang="fr-FR" sz="1800" dirty="0"/>
                    </a:p>
                  </a:txBody>
                  <a:tcPr marL="91434" marR="91434" marT="45711" marB="45711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1.4 Md €</a:t>
                      </a:r>
                      <a:endParaRPr lang="fr-FR" sz="1800" dirty="0"/>
                    </a:p>
                  </a:txBody>
                  <a:tcPr marL="91434" marR="91434" marT="45711" marB="45711"/>
                </a:tc>
              </a:tr>
              <a:tr h="442050"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Total des ressources à caractère fiscal</a:t>
                      </a:r>
                      <a:endParaRPr lang="fr-FR" sz="1800" b="1" dirty="0"/>
                    </a:p>
                  </a:txBody>
                  <a:tcPr marL="91434" marR="91434" marT="45711" marB="45711"/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4 Mds €</a:t>
                      </a:r>
                      <a:endParaRPr lang="fr-FR" sz="1800" b="1" dirty="0"/>
                    </a:p>
                  </a:txBody>
                  <a:tcPr marL="91434" marR="91434" marT="45711" marB="45711"/>
                </a:tc>
              </a:tr>
              <a:tr h="372220">
                <a:tc>
                  <a:txBody>
                    <a:bodyPr/>
                    <a:lstStyle/>
                    <a:p>
                      <a:r>
                        <a:rPr lang="fr-FR" sz="1800" b="0" dirty="0" smtClean="0"/>
                        <a:t>Dotation d’intercommunalité (intégrée </a:t>
                      </a:r>
                      <a:r>
                        <a:rPr lang="fr-FR" sz="1800" b="0" dirty="0" err="1" smtClean="0"/>
                        <a:t>ds</a:t>
                      </a:r>
                      <a:r>
                        <a:rPr lang="fr-FR" sz="1800" b="0" dirty="0" smtClean="0"/>
                        <a:t> la DGF)</a:t>
                      </a:r>
                      <a:endParaRPr lang="fr-FR" sz="1800" b="0" dirty="0"/>
                    </a:p>
                  </a:txBody>
                  <a:tcPr marL="91434" marR="91434" marT="45711" marB="45711"/>
                </a:tc>
                <a:tc>
                  <a:txBody>
                    <a:bodyPr/>
                    <a:lstStyle/>
                    <a:p>
                      <a:r>
                        <a:rPr lang="fr-FR" sz="1800" b="0" dirty="0" smtClean="0"/>
                        <a:t>200 millions €</a:t>
                      </a:r>
                      <a:endParaRPr lang="fr-FR" sz="1800" b="0" dirty="0"/>
                    </a:p>
                  </a:txBody>
                  <a:tcPr marL="91434" marR="91434" marT="45711" marB="45711"/>
                </a:tc>
              </a:tr>
              <a:tr h="372220"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Recettes totales</a:t>
                      </a:r>
                      <a:endParaRPr lang="fr-FR" sz="1800" b="1" dirty="0"/>
                    </a:p>
                  </a:txBody>
                  <a:tcPr marL="91434" marR="91434" marT="45711" marB="45711"/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4,2</a:t>
                      </a:r>
                      <a:r>
                        <a:rPr lang="fr-FR" sz="1800" b="1" baseline="0" dirty="0" smtClean="0"/>
                        <a:t> Mds €</a:t>
                      </a:r>
                      <a:endParaRPr lang="fr-FR" sz="1800" b="1" dirty="0"/>
                    </a:p>
                  </a:txBody>
                  <a:tcPr marL="91434" marR="91434" marT="45711" marB="45711"/>
                </a:tc>
              </a:tr>
            </a:tbl>
          </a:graphicData>
        </a:graphic>
      </p:graphicFrame>
      <p:pic>
        <p:nvPicPr>
          <p:cNvPr id="23583" name="Image 5" descr="Bandeau-site-PM.png"/>
          <p:cNvPicPr>
            <a:picLocks noChangeAspect="1"/>
          </p:cNvPicPr>
          <p:nvPr/>
        </p:nvPicPr>
        <p:blipFill>
          <a:blip r:embed="rId2" cstate="print"/>
          <a:srcRect t="6253" b="4861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84" name="ZoneTexte 11"/>
          <p:cNvSpPr txBox="1">
            <a:spLocks noChangeArrowheads="1"/>
          </p:cNvSpPr>
          <p:nvPr/>
        </p:nvSpPr>
        <p:spPr bwMode="auto">
          <a:xfrm>
            <a:off x="0" y="141287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800" dirty="0">
                <a:solidFill>
                  <a:prstClr val="black"/>
                </a:solidFill>
                <a:latin typeface="Parismetropole" pitchFamily="48" charset="0"/>
                <a:cs typeface="Arial" charset="0"/>
              </a:rPr>
              <a:t>Ressources fiscales de la MGP - estimations</a:t>
            </a:r>
          </a:p>
        </p:txBody>
      </p:sp>
      <p:sp>
        <p:nvSpPr>
          <p:cNvPr id="23585" name="ZoneTexte 12"/>
          <p:cNvSpPr txBox="1"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dirty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Principales dispositions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dirty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relatives à la MGP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66544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 5" descr="Bandeau-site-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t="6253" b="4861"/>
          <a:stretch>
            <a:fillRect/>
          </a:stretch>
        </p:blipFill>
        <p:spPr bwMode="auto">
          <a:xfrm>
            <a:off x="0" y="-26988"/>
            <a:ext cx="9144000" cy="141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ZoneTexte 92"/>
          <p:cNvSpPr txBox="1">
            <a:spLocks noChangeArrowheads="1"/>
          </p:cNvSpPr>
          <p:nvPr/>
        </p:nvSpPr>
        <p:spPr bwMode="auto">
          <a:xfrm>
            <a:off x="0" y="4445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360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Dispositions financières</a:t>
            </a:r>
          </a:p>
        </p:txBody>
      </p:sp>
      <p:sp>
        <p:nvSpPr>
          <p:cNvPr id="17412" name="ZoneTexte 61"/>
          <p:cNvSpPr txBox="1">
            <a:spLocks noChangeArrowheads="1"/>
          </p:cNvSpPr>
          <p:nvPr/>
        </p:nvSpPr>
        <p:spPr bwMode="auto">
          <a:xfrm>
            <a:off x="250825" y="5229225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altLang="fr-FR" sz="18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7413" name="Espace réservé du contenu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2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eaLnBrk="1" fontAlgn="base" hangingPunct="1">
              <a:spcAft>
                <a:spcPct val="0"/>
              </a:spcAft>
              <a:buFont typeface="Arial" charset="0"/>
              <a:buNone/>
            </a:pPr>
            <a:r>
              <a:rPr lang="fr-FR" altLang="fr-FR" dirty="0">
                <a:solidFill>
                  <a:prstClr val="black"/>
                </a:solidFill>
                <a:cs typeface="Arial" charset="0"/>
              </a:rPr>
              <a:t>. L’ex-part départementale de la taxe d’habitation</a:t>
            </a:r>
          </a:p>
          <a:p>
            <a:pPr lvl="1" eaLnBrk="1" fontAlgn="base" hangingPunct="1">
              <a:spcAft>
                <a:spcPct val="0"/>
              </a:spcAft>
              <a:buFont typeface="Arial" charset="0"/>
              <a:buNone/>
            </a:pPr>
            <a:r>
              <a:rPr lang="fr-FR" altLang="fr-FR" dirty="0">
                <a:solidFill>
                  <a:prstClr val="black"/>
                </a:solidFill>
                <a:cs typeface="Arial" charset="0"/>
              </a:rPr>
              <a:t>&gt; Elle sera transférée à la MGP...</a:t>
            </a:r>
          </a:p>
          <a:p>
            <a:pPr lvl="1" eaLnBrk="1" fontAlgn="base" hangingPunct="1">
              <a:spcAft>
                <a:spcPct val="0"/>
              </a:spcAft>
              <a:buFont typeface="Arial" charset="0"/>
              <a:buNone/>
            </a:pPr>
            <a:r>
              <a:rPr lang="fr-FR" altLang="fr-FR" dirty="0">
                <a:solidFill>
                  <a:prstClr val="black"/>
                </a:solidFill>
                <a:cs typeface="Arial" charset="0"/>
              </a:rPr>
              <a:t>&gt; … dans des conditions qui restent à déterminer</a:t>
            </a:r>
          </a:p>
          <a:p>
            <a:pPr eaLnBrk="1" fontAlgn="base" hangingPunct="1">
              <a:spcAft>
                <a:spcPct val="0"/>
              </a:spcAft>
              <a:buFont typeface="Arial" charset="0"/>
              <a:buNone/>
            </a:pPr>
            <a:endParaRPr lang="fr-FR" altLang="fr-FR" dirty="0">
              <a:solidFill>
                <a:srgbClr val="89898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15393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rganigramme : Processus 9"/>
          <p:cNvSpPr/>
          <p:nvPr/>
        </p:nvSpPr>
        <p:spPr>
          <a:xfrm>
            <a:off x="855464" y="2060575"/>
            <a:ext cx="7604968" cy="4680793"/>
          </a:xfrm>
          <a:prstGeom prst="flowChartProcess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600" b="1" dirty="0">
                <a:solidFill>
                  <a:prstClr val="white"/>
                </a:solidFill>
              </a:rPr>
              <a:t>Pacte financier et fiscal</a:t>
            </a:r>
          </a:p>
          <a:p>
            <a:pPr algn="ctr">
              <a:defRPr/>
            </a:pPr>
            <a:r>
              <a:rPr lang="fr-FR" sz="2800" b="1" i="1" dirty="0">
                <a:solidFill>
                  <a:prstClr val="white"/>
                </a:solidFill>
              </a:rPr>
              <a:t>Définit les relations financières entre la MGP et ses membres</a:t>
            </a:r>
          </a:p>
          <a:p>
            <a:pPr algn="ctr">
              <a:defRPr/>
            </a:pPr>
            <a:endParaRPr lang="fr-FR" sz="2800" b="1" i="1" dirty="0">
              <a:solidFill>
                <a:prstClr val="white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prstClr val="white"/>
                </a:solidFill>
              </a:rPr>
              <a:t> Détermine les attributions de compensation revenant aux communes.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prstClr val="white"/>
                </a:solidFill>
              </a:rPr>
              <a:t> Institue une dotation territoriale métropolitaine (DTM), dont il fixe le montant et la répartition parmi ses communes membres.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prstClr val="white"/>
                </a:solidFill>
              </a:rPr>
              <a:t>Il est adopté dans les 6 mois après la création de la MGP et peut être révisé chaque année.</a:t>
            </a:r>
            <a:endParaRPr lang="fr-FR" sz="1600" dirty="0">
              <a:solidFill>
                <a:prstClr val="white"/>
              </a:solidFill>
            </a:endParaRPr>
          </a:p>
        </p:txBody>
      </p:sp>
      <p:pic>
        <p:nvPicPr>
          <p:cNvPr id="22535" name="Image 5" descr="Bandeau-site-PM.png"/>
          <p:cNvPicPr>
            <a:picLocks noChangeAspect="1"/>
          </p:cNvPicPr>
          <p:nvPr/>
        </p:nvPicPr>
        <p:blipFill>
          <a:blip r:embed="rId3" cstate="print"/>
          <a:srcRect t="6253" b="4861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ZoneTexte 25"/>
          <p:cNvSpPr txBox="1"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dirty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Principales dispositions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dirty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relatives à la MGP</a:t>
            </a:r>
          </a:p>
        </p:txBody>
      </p:sp>
      <p:sp>
        <p:nvSpPr>
          <p:cNvPr id="22537" name="ZoneTexte 26"/>
          <p:cNvSpPr txBox="1">
            <a:spLocks noChangeArrowheads="1"/>
          </p:cNvSpPr>
          <p:nvPr/>
        </p:nvSpPr>
        <p:spPr bwMode="auto">
          <a:xfrm>
            <a:off x="0" y="141287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800">
                <a:solidFill>
                  <a:prstClr val="black"/>
                </a:solidFill>
                <a:latin typeface="Parismetropole" pitchFamily="48" charset="0"/>
                <a:cs typeface="Arial" charset="0"/>
              </a:rPr>
              <a:t>Les ressources de la MGP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10466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rganigramme : Processus 9"/>
          <p:cNvSpPr/>
          <p:nvPr/>
        </p:nvSpPr>
        <p:spPr>
          <a:xfrm>
            <a:off x="35496" y="1412876"/>
            <a:ext cx="8928992" cy="5445124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>
                <a:solidFill>
                  <a:prstClr val="black"/>
                </a:solidFill>
              </a:rPr>
              <a:t>Dotation Territoriale Métropolitaine </a:t>
            </a:r>
            <a:r>
              <a:rPr lang="fr-FR" sz="2400" b="1" dirty="0" smtClean="0">
                <a:solidFill>
                  <a:prstClr val="black"/>
                </a:solidFill>
              </a:rPr>
              <a:t>: </a:t>
            </a:r>
            <a:r>
              <a:rPr lang="fr-FR" sz="2400" b="1" dirty="0">
                <a:solidFill>
                  <a:prstClr val="black"/>
                </a:solidFill>
              </a:rPr>
              <a:t>trois composantes</a:t>
            </a:r>
          </a:p>
          <a:p>
            <a:pPr algn="ctr">
              <a:defRPr/>
            </a:pPr>
            <a:endParaRPr lang="fr-FR" sz="2400" b="1" dirty="0">
              <a:solidFill>
                <a:prstClr val="black"/>
              </a:solidFill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prstClr val="black"/>
                </a:solidFill>
              </a:rPr>
              <a:t> </a:t>
            </a:r>
            <a:r>
              <a:rPr lang="fr-FR" sz="2400" b="1" dirty="0">
                <a:solidFill>
                  <a:prstClr val="black"/>
                </a:solidFill>
              </a:rPr>
              <a:t>attribution de garantie </a:t>
            </a:r>
            <a:r>
              <a:rPr lang="fr-FR" sz="2000" dirty="0">
                <a:solidFill>
                  <a:prstClr val="black"/>
                </a:solidFill>
              </a:rPr>
              <a:t>correspondant à deux parts : 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prstClr val="black"/>
                </a:solidFill>
              </a:rPr>
              <a:t> </a:t>
            </a:r>
            <a:r>
              <a:rPr lang="fr-FR" sz="2000" u="sng" dirty="0">
                <a:solidFill>
                  <a:prstClr val="black"/>
                </a:solidFill>
              </a:rPr>
              <a:t>1</a:t>
            </a:r>
            <a:r>
              <a:rPr lang="fr-FR" sz="2000" u="sng" baseline="30000" dirty="0">
                <a:solidFill>
                  <a:prstClr val="black"/>
                </a:solidFill>
              </a:rPr>
              <a:t>ère</a:t>
            </a:r>
            <a:r>
              <a:rPr lang="fr-FR" sz="2000" u="sng" dirty="0">
                <a:solidFill>
                  <a:prstClr val="black"/>
                </a:solidFill>
              </a:rPr>
              <a:t> part</a:t>
            </a:r>
            <a:r>
              <a:rPr lang="fr-FR" sz="2000" dirty="0">
                <a:solidFill>
                  <a:prstClr val="black"/>
                </a:solidFill>
              </a:rPr>
              <a:t> : la Dotation de Solidarité Communautaire perçue par les communes en EPCI à FPU et sa </a:t>
            </a:r>
            <a:r>
              <a:rPr lang="fr-FR" sz="2000" i="1" dirty="0">
                <a:solidFill>
                  <a:prstClr val="black"/>
                </a:solidFill>
              </a:rPr>
              <a:t>généralisation </a:t>
            </a:r>
            <a:r>
              <a:rPr lang="fr-FR" sz="2000" dirty="0">
                <a:solidFill>
                  <a:prstClr val="black"/>
                </a:solidFill>
              </a:rPr>
              <a:t> 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fr-FR" sz="2000" u="sng" dirty="0">
                <a:solidFill>
                  <a:prstClr val="black"/>
                </a:solidFill>
              </a:rPr>
              <a:t> 2</a:t>
            </a:r>
            <a:r>
              <a:rPr lang="fr-FR" sz="2000" u="sng" baseline="30000" dirty="0">
                <a:solidFill>
                  <a:prstClr val="black"/>
                </a:solidFill>
              </a:rPr>
              <a:t>nde</a:t>
            </a:r>
            <a:r>
              <a:rPr lang="fr-FR" sz="2000" u="sng" dirty="0">
                <a:solidFill>
                  <a:prstClr val="black"/>
                </a:solidFill>
              </a:rPr>
              <a:t> part </a:t>
            </a:r>
            <a:r>
              <a:rPr lang="fr-FR" sz="2000" dirty="0">
                <a:solidFill>
                  <a:prstClr val="black"/>
                </a:solidFill>
              </a:rPr>
              <a:t>: un montant qui ne peut pas dépasser un tiers de la progression du produit fiscal d’une année sur l’autre;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</a:rPr>
              <a:t> </a:t>
            </a:r>
            <a:r>
              <a:rPr lang="fr-FR" sz="2400" b="1" dirty="0">
                <a:solidFill>
                  <a:prstClr val="black"/>
                </a:solidFill>
              </a:rPr>
              <a:t>attribution de péréquation </a:t>
            </a:r>
            <a:r>
              <a:rPr lang="fr-FR" sz="2000" dirty="0">
                <a:solidFill>
                  <a:prstClr val="black"/>
                </a:solidFill>
              </a:rPr>
              <a:t>qui ne peut dépasser 10% de la croissance du produit fiscal par rapport à la première année;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prstClr val="black"/>
                </a:solidFill>
              </a:rPr>
              <a:t> </a:t>
            </a:r>
            <a:r>
              <a:rPr lang="fr-FR" sz="2400" b="1" dirty="0">
                <a:solidFill>
                  <a:prstClr val="black"/>
                </a:solidFill>
              </a:rPr>
              <a:t>attribution de coopération </a:t>
            </a:r>
            <a:r>
              <a:rPr lang="fr-FR" sz="2000" dirty="0">
                <a:solidFill>
                  <a:prstClr val="black"/>
                </a:solidFill>
              </a:rPr>
              <a:t>évaluée en référence au coût des compétences rétrocédées à la commune </a:t>
            </a:r>
          </a:p>
          <a:p>
            <a:pPr lvl="1">
              <a:buFont typeface="Arial" pitchFamily="34" charset="0"/>
              <a:buChar char="•"/>
              <a:defRPr/>
            </a:pPr>
            <a:endParaRPr lang="fr-FR" sz="1600" b="1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fr-FR" b="1" dirty="0">
                <a:solidFill>
                  <a:prstClr val="black"/>
                </a:solidFill>
              </a:rPr>
              <a:t>Le Conseil de la métropole peut à la majorité des 2/3 minorer ou majorer de 10% le montant de la DTM sur un critère de potentiel financier et charges.</a:t>
            </a:r>
          </a:p>
        </p:txBody>
      </p:sp>
      <p:pic>
        <p:nvPicPr>
          <p:cNvPr id="22535" name="Image 5" descr="Bandeau-site-PM.png"/>
          <p:cNvPicPr>
            <a:picLocks noChangeAspect="1"/>
          </p:cNvPicPr>
          <p:nvPr/>
        </p:nvPicPr>
        <p:blipFill>
          <a:blip r:embed="rId3" cstate="print"/>
          <a:srcRect t="6253" b="4861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ZoneTexte 25"/>
          <p:cNvSpPr txBox="1"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dirty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Principales dispositions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dirty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relatives à la MGP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46363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0" y="2268161"/>
            <a:ext cx="799288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600" b="1" dirty="0">
                <a:solidFill>
                  <a:srgbClr val="10CF9B">
                    <a:lumMod val="75000"/>
                  </a:srgbClr>
                </a:solidFill>
              </a:rPr>
              <a:t>Composition</a:t>
            </a:r>
            <a:r>
              <a:rPr lang="fr-FR" sz="3200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0CF9B">
                    <a:lumMod val="75000"/>
                  </a:srgbClr>
                </a:solidFill>
              </a:rPr>
              <a:t> </a:t>
            </a:r>
            <a:r>
              <a:rPr lang="fr-FR" sz="2600" b="1" dirty="0">
                <a:solidFill>
                  <a:srgbClr val="10CF9B">
                    <a:lumMod val="75000"/>
                  </a:srgbClr>
                </a:solidFill>
              </a:rPr>
              <a:t>du Conseil de la métropole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39552" y="3212976"/>
            <a:ext cx="4752528" cy="23083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fr-F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 conseiller métropolitain par commune + 1 conseiller métropolitain </a:t>
            </a:r>
            <a:r>
              <a:rPr lang="fr-FR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supplémentaire pour chaque commune pour chaque tranche complète de 25,000 habitants.</a:t>
            </a:r>
            <a:endParaRPr lang="fr-FR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427984" y="5301208"/>
            <a:ext cx="4320480" cy="120032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fr-F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Au total, </a:t>
            </a:r>
            <a:r>
              <a:rPr lang="fr-FR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337 </a:t>
            </a:r>
            <a:r>
              <a:rPr lang="fr-F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conseillers </a:t>
            </a:r>
            <a:r>
              <a:rPr lang="fr-FR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métropolitains </a:t>
            </a:r>
            <a:r>
              <a:rPr lang="fr-F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</a:t>
            </a:r>
            <a:r>
              <a:rPr lang="fr-FR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405 maximum)</a:t>
            </a:r>
            <a:endParaRPr lang="fr-FR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defRPr/>
            </a:pPr>
            <a:endParaRPr lang="fr-FR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5606" name="Image 5" descr="Bandeau-site-PM.png"/>
          <p:cNvPicPr>
            <a:picLocks noChangeAspect="1"/>
          </p:cNvPicPr>
          <p:nvPr/>
        </p:nvPicPr>
        <p:blipFill>
          <a:blip r:embed="rId3" cstate="print"/>
          <a:srcRect t="6253" b="4861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ZoneTexte 15"/>
          <p:cNvSpPr txBox="1"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dirty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Principales dispositions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dirty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relatives à la MGP</a:t>
            </a:r>
          </a:p>
        </p:txBody>
      </p:sp>
      <p:sp>
        <p:nvSpPr>
          <p:cNvPr id="25608" name="ZoneTexte 16"/>
          <p:cNvSpPr txBox="1">
            <a:spLocks noChangeArrowheads="1"/>
          </p:cNvSpPr>
          <p:nvPr/>
        </p:nvSpPr>
        <p:spPr bwMode="auto">
          <a:xfrm>
            <a:off x="0" y="162877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800">
                <a:solidFill>
                  <a:prstClr val="black"/>
                </a:solidFill>
                <a:latin typeface="Parismetropole" pitchFamily="48" charset="0"/>
                <a:cs typeface="Arial" charset="0"/>
              </a:rPr>
              <a:t>Gouvernance de la MGP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03696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89322" y="2564904"/>
            <a:ext cx="7067054" cy="2160513"/>
          </a:xfrm>
          <a:solidFill>
            <a:schemeClr val="accent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b="1" dirty="0" smtClean="0"/>
              <a:t>une assemblée des maires</a:t>
            </a:r>
            <a:endParaRPr lang="fr-FR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400" dirty="0" smtClean="0"/>
              <a:t>Composée de l’ensemble des maires de la MGP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400" dirty="0" smtClean="0"/>
              <a:t>Se réunit au moins 1 fois par an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400" dirty="0" smtClean="0"/>
              <a:t>Formule des avis et recommandations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400" dirty="0" smtClean="0"/>
              <a:t>Son président est le président de la MGP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2627784" y="1844824"/>
            <a:ext cx="424847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009DD9">
                    <a:lumMod val="75000"/>
                  </a:srgbClr>
                </a:solidFill>
              </a:rPr>
              <a:t>Organes</a:t>
            </a:r>
            <a:r>
              <a:rPr lang="fr-FR" sz="32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9DD9">
                    <a:lumMod val="75000"/>
                  </a:srgbClr>
                </a:solidFill>
              </a:rPr>
              <a:t> </a:t>
            </a:r>
            <a:r>
              <a:rPr lang="fr-FR" sz="2800" b="1" dirty="0">
                <a:solidFill>
                  <a:srgbClr val="009DD9">
                    <a:lumMod val="75000"/>
                  </a:srgbClr>
                </a:solidFill>
              </a:rPr>
              <a:t>de coordination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85975" y="4797152"/>
            <a:ext cx="7056784" cy="1969770"/>
          </a:xfrm>
          <a:prstGeom prst="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b="1" dirty="0">
                <a:solidFill>
                  <a:prstClr val="white"/>
                </a:solidFill>
              </a:rPr>
              <a:t>un conseil de développement </a:t>
            </a:r>
          </a:p>
          <a:p>
            <a:pPr>
              <a:defRPr/>
            </a:pPr>
            <a:r>
              <a:rPr lang="fr-FR" sz="2200" dirty="0">
                <a:solidFill>
                  <a:prstClr val="white"/>
                </a:solidFill>
              </a:rPr>
              <a:t> </a:t>
            </a:r>
            <a:r>
              <a:rPr lang="fr-FR" sz="2400" dirty="0">
                <a:solidFill>
                  <a:prstClr val="white"/>
                </a:solidFill>
              </a:rPr>
              <a:t>- composé des partenaires économiques, sociaux et culturels de la MGP</a:t>
            </a:r>
          </a:p>
          <a:p>
            <a:pPr>
              <a:defRPr/>
            </a:pPr>
            <a:r>
              <a:rPr lang="fr-FR" sz="2400" dirty="0">
                <a:solidFill>
                  <a:prstClr val="white"/>
                </a:solidFill>
              </a:rPr>
              <a:t>- Consulté sur les principales orientations de la MGP</a:t>
            </a:r>
          </a:p>
          <a:p>
            <a:pPr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26629" name="Image 5" descr="Bandeau-site-PM.png"/>
          <p:cNvPicPr>
            <a:picLocks noChangeAspect="1"/>
          </p:cNvPicPr>
          <p:nvPr/>
        </p:nvPicPr>
        <p:blipFill>
          <a:blip r:embed="rId2" cstate="print"/>
          <a:srcRect t="6253" b="4861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ZoneTexte 14"/>
          <p:cNvSpPr txBox="1"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dirty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Principales dispositions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dirty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relatives à la MGP</a:t>
            </a:r>
          </a:p>
        </p:txBody>
      </p:sp>
      <p:sp>
        <p:nvSpPr>
          <p:cNvPr id="26631" name="ZoneTexte 15"/>
          <p:cNvSpPr txBox="1">
            <a:spLocks noChangeArrowheads="1"/>
          </p:cNvSpPr>
          <p:nvPr/>
        </p:nvSpPr>
        <p:spPr bwMode="auto">
          <a:xfrm>
            <a:off x="0" y="141287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800">
                <a:solidFill>
                  <a:prstClr val="black"/>
                </a:solidFill>
                <a:latin typeface="Parismetropole" pitchFamily="48" charset="0"/>
                <a:cs typeface="Arial" charset="0"/>
              </a:rPr>
              <a:t>Gouvernance de la MGP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6585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008112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800" dirty="0" smtClean="0">
                <a:latin typeface="Parismetropole" pitchFamily="50" charset="0"/>
                <a:ea typeface="+mn-ea"/>
                <a:cs typeface="+mn-cs"/>
              </a:rPr>
              <a:t>Mission</a:t>
            </a:r>
            <a:r>
              <a:rPr lang="fr-FR" sz="2800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Parismetropole" pitchFamily="50" charset="0"/>
                <a:ea typeface="+mn-ea"/>
                <a:cs typeface="+mn-cs"/>
              </a:rPr>
              <a:t> </a:t>
            </a:r>
            <a:r>
              <a:rPr lang="fr-FR" sz="2800" dirty="0" smtClean="0">
                <a:latin typeface="Parismetropole" pitchFamily="50" charset="0"/>
                <a:ea typeface="+mn-ea"/>
                <a:cs typeface="+mn-cs"/>
              </a:rPr>
              <a:t>de préfiguration </a:t>
            </a:r>
            <a:br>
              <a:rPr lang="fr-FR" sz="2800" dirty="0" smtClean="0">
                <a:latin typeface="Parismetropole" pitchFamily="50" charset="0"/>
                <a:ea typeface="+mn-ea"/>
                <a:cs typeface="+mn-cs"/>
              </a:rPr>
            </a:br>
            <a:endParaRPr lang="fr-FR" sz="2800" dirty="0">
              <a:latin typeface="Parismetropole" pitchFamily="50" charset="0"/>
              <a:ea typeface="+mn-ea"/>
              <a:cs typeface="+mn-cs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6024" y="3645024"/>
            <a:ext cx="8820472" cy="2592288"/>
          </a:xfrm>
          <a:solidFill>
            <a:schemeClr val="bg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4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fr-FR" dirty="0">
                <a:solidFill>
                  <a:schemeClr val="tx1"/>
                </a:solidFill>
              </a:rPr>
              <a:t>Composition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dirty="0">
                <a:solidFill>
                  <a:schemeClr val="tx1"/>
                </a:solidFill>
              </a:rPr>
              <a:t> Collège d’élus : maires, présidents des EPCI, des Conseils généraux de l’Ile-de-France, de la Région </a:t>
            </a:r>
            <a:r>
              <a:rPr lang="fr-FR" dirty="0" err="1">
                <a:solidFill>
                  <a:schemeClr val="tx1"/>
                </a:solidFill>
              </a:rPr>
              <a:t>IdF</a:t>
            </a:r>
            <a:r>
              <a:rPr lang="fr-FR" dirty="0">
                <a:solidFill>
                  <a:schemeClr val="tx1"/>
                </a:solidFill>
              </a:rPr>
              <a:t>, du président et VP de Paris Métropole;</a:t>
            </a:r>
          </a:p>
          <a:p>
            <a:pPr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dirty="0">
                <a:solidFill>
                  <a:schemeClr val="tx1"/>
                </a:solidFill>
              </a:rPr>
              <a:t> Collège de partenaires socio-économiques.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7652" name="Image 5" descr="Bandeau-site-PM.png"/>
          <p:cNvPicPr>
            <a:picLocks noChangeAspect="1"/>
          </p:cNvPicPr>
          <p:nvPr/>
        </p:nvPicPr>
        <p:blipFill>
          <a:blip r:embed="rId2" cstate="print"/>
          <a:srcRect t="6253" b="4861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92"/>
          <p:cNvSpPr txBox="1">
            <a:spLocks noChangeArrowheads="1"/>
          </p:cNvSpPr>
          <p:nvPr/>
        </p:nvSpPr>
        <p:spPr bwMode="auto">
          <a:xfrm>
            <a:off x="0" y="188913"/>
            <a:ext cx="9144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2014 – 30 juin 2016 :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mission de préfiguration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51520" y="2276872"/>
            <a:ext cx="8784976" cy="830997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prstClr val="black"/>
                </a:solidFill>
              </a:rPr>
              <a:t>Coprésidence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prstClr val="black"/>
                </a:solidFill>
              </a:rPr>
              <a:t>Préfet de Région / Président de Paris Métropole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97695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8"/>
          <p:cNvSpPr>
            <a:spLocks noGrp="1"/>
          </p:cNvSpPr>
          <p:nvPr>
            <p:ph type="title"/>
          </p:nvPr>
        </p:nvSpPr>
        <p:spPr>
          <a:xfrm>
            <a:off x="468313" y="1989138"/>
            <a:ext cx="8229600" cy="1143000"/>
          </a:xfrm>
        </p:spPr>
        <p:txBody>
          <a:bodyPr/>
          <a:lstStyle/>
          <a:p>
            <a:pPr eaLnBrk="1" hangingPunct="1"/>
            <a:r>
              <a:rPr lang="fr-FR" altLang="fr-FR" sz="4800" dirty="0" smtClean="0">
                <a:solidFill>
                  <a:schemeClr val="bg1"/>
                </a:solidFill>
                <a:latin typeface="Parismetropole" pitchFamily="48" charset="0"/>
              </a:rPr>
              <a:t/>
            </a:r>
            <a:br>
              <a:rPr lang="fr-FR" altLang="fr-FR" sz="4800" dirty="0" smtClean="0">
                <a:solidFill>
                  <a:schemeClr val="bg1"/>
                </a:solidFill>
                <a:latin typeface="Parismetropole" pitchFamily="48" charset="0"/>
              </a:rPr>
            </a:br>
            <a:r>
              <a:rPr lang="fr-FR" altLang="fr-FR" sz="4800" dirty="0" smtClean="0"/>
              <a:t> </a:t>
            </a:r>
            <a:r>
              <a:rPr lang="fr-FR" altLang="fr-FR" sz="3600" dirty="0" smtClean="0">
                <a:solidFill>
                  <a:schemeClr val="bg1"/>
                </a:solidFill>
                <a:latin typeface="Parismetropole" pitchFamily="48" charset="0"/>
              </a:rPr>
              <a:t>les principales dispositions </a:t>
            </a:r>
            <a:br>
              <a:rPr lang="fr-FR" altLang="fr-FR" sz="3600" dirty="0" smtClean="0">
                <a:solidFill>
                  <a:schemeClr val="bg1"/>
                </a:solidFill>
                <a:latin typeface="Parismetropole" pitchFamily="48" charset="0"/>
              </a:rPr>
            </a:br>
            <a:r>
              <a:rPr lang="fr-FR" altLang="fr-FR" sz="3600" dirty="0" smtClean="0">
                <a:solidFill>
                  <a:schemeClr val="bg1"/>
                </a:solidFill>
                <a:latin typeface="Parismetropole" pitchFamily="48" charset="0"/>
              </a:rPr>
              <a:t>votées par le parlement sur</a:t>
            </a:r>
            <a:br>
              <a:rPr lang="fr-FR" altLang="fr-FR" sz="3600" dirty="0" smtClean="0">
                <a:solidFill>
                  <a:schemeClr val="bg1"/>
                </a:solidFill>
                <a:latin typeface="Parismetropole" pitchFamily="48" charset="0"/>
              </a:rPr>
            </a:br>
            <a:r>
              <a:rPr lang="fr-FR" altLang="fr-FR" sz="3600" dirty="0" smtClean="0">
                <a:solidFill>
                  <a:schemeClr val="bg1"/>
                </a:solidFill>
                <a:latin typeface="Parismetropole" pitchFamily="48" charset="0"/>
              </a:rPr>
              <a:t>la Métropole du Grand Paris (MGP)</a:t>
            </a:r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0" y="4292600"/>
            <a:ext cx="9144000" cy="244951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fr-FR" altLang="fr-FR" sz="1800" b="1" dirty="0" smtClean="0"/>
              <a:t>Articles 10 à 12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89085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 5" descr="Bandeau-site-PM.png"/>
          <p:cNvPicPr>
            <a:picLocks noChangeAspect="1"/>
          </p:cNvPicPr>
          <p:nvPr/>
        </p:nvPicPr>
        <p:blipFill>
          <a:blip r:embed="rId2" cstate="print"/>
          <a:srcRect t="6253" b="4861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ZoneTexte 92"/>
          <p:cNvSpPr txBox="1">
            <a:spLocks noChangeArrowheads="1"/>
          </p:cNvSpPr>
          <p:nvPr/>
        </p:nvSpPr>
        <p:spPr bwMode="auto">
          <a:xfrm>
            <a:off x="0" y="188913"/>
            <a:ext cx="9144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dirty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2014 – </a:t>
            </a:r>
            <a:r>
              <a:rPr lang="fr-FR" altLang="fr-FR" sz="3200" dirty="0" smtClean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juillet 2016 </a:t>
            </a:r>
            <a:r>
              <a:rPr lang="fr-FR" altLang="fr-FR" sz="3200" dirty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: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dirty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mission de préfiguration</a:t>
            </a:r>
          </a:p>
        </p:txBody>
      </p:sp>
      <p:sp>
        <p:nvSpPr>
          <p:cNvPr id="8198" name="ZoneTexte 8"/>
          <p:cNvSpPr txBox="1">
            <a:spLocks noChangeArrowheads="1"/>
          </p:cNvSpPr>
          <p:nvPr/>
        </p:nvSpPr>
        <p:spPr bwMode="auto">
          <a:xfrm>
            <a:off x="971550" y="50133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22" name="Picture 2" descr="schéma-cal-prefig-030220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874"/>
            <a:ext cx="7452313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25984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Image 5" descr="Bandeau-site-PM.png"/>
          <p:cNvPicPr>
            <a:picLocks noChangeAspect="1"/>
          </p:cNvPicPr>
          <p:nvPr/>
        </p:nvPicPr>
        <p:blipFill>
          <a:blip r:embed="rId3" cstate="print"/>
          <a:srcRect t="6253" b="4861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ZoneTexte 25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dirty="0" smtClean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Points d’actualité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dirty="0" smtClean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et de calendrier</a:t>
            </a:r>
            <a:endParaRPr lang="fr-FR" altLang="fr-FR" sz="3200" dirty="0">
              <a:solidFill>
                <a:prstClr val="white"/>
              </a:solidFill>
              <a:latin typeface="Parismetropole" pitchFamily="48" charset="0"/>
              <a:cs typeface="Arial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51520" y="1412875"/>
            <a:ext cx="889248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  <a:defRPr/>
            </a:pPr>
            <a:endParaRPr lang="fr-FR" b="1" dirty="0" smtClean="0">
              <a:solidFill>
                <a:prstClr val="black"/>
              </a:solidFill>
            </a:endParaRPr>
          </a:p>
          <a:p>
            <a:pPr marL="342900" indent="-342900">
              <a:buAutoNum type="arabicPeriod"/>
              <a:defRPr/>
            </a:pPr>
            <a:endParaRPr lang="fr-FR" b="1" dirty="0">
              <a:solidFill>
                <a:prstClr val="black"/>
              </a:solidFill>
            </a:endParaRPr>
          </a:p>
          <a:p>
            <a:pPr marL="342900" indent="-342900">
              <a:buAutoNum type="arabicPeriod"/>
              <a:defRPr/>
            </a:pPr>
            <a:endParaRPr lang="fr-FR" b="1" dirty="0" smtClean="0">
              <a:solidFill>
                <a:prstClr val="black"/>
              </a:solidFill>
            </a:endParaRPr>
          </a:p>
          <a:p>
            <a:pPr marL="342900" indent="-342900">
              <a:buAutoNum type="arabicPeriod"/>
              <a:defRPr/>
            </a:pPr>
            <a:r>
              <a:rPr lang="fr-FR" sz="2400" b="1" dirty="0" smtClean="0">
                <a:solidFill>
                  <a:prstClr val="black"/>
                </a:solidFill>
              </a:rPr>
              <a:t>La </a:t>
            </a:r>
            <a:r>
              <a:rPr lang="fr-FR" sz="2400" b="1" dirty="0">
                <a:solidFill>
                  <a:prstClr val="black"/>
                </a:solidFill>
              </a:rPr>
              <a:t>publication du décret de mise en place de la mission de </a:t>
            </a:r>
            <a:r>
              <a:rPr lang="fr-FR" sz="2400" b="1" dirty="0" smtClean="0">
                <a:solidFill>
                  <a:prstClr val="black"/>
                </a:solidFill>
              </a:rPr>
              <a:t>préfiguration – avril 2014</a:t>
            </a:r>
            <a:endParaRPr lang="fr-FR" sz="2400" b="1" dirty="0">
              <a:solidFill>
                <a:prstClr val="black"/>
              </a:solidFill>
            </a:endParaRPr>
          </a:p>
          <a:p>
            <a:pPr marL="800100" lvl="1" indent="-342900">
              <a:buAutoNum type="arabicPeriod"/>
              <a:defRPr/>
            </a:pPr>
            <a:r>
              <a:rPr lang="fr-FR" dirty="0">
                <a:solidFill>
                  <a:prstClr val="black"/>
                </a:solidFill>
              </a:rPr>
              <a:t>Composition du conseil des élus et des partenaires socio-économiques</a:t>
            </a:r>
          </a:p>
          <a:p>
            <a:pPr marL="800100" lvl="1" indent="-342900">
              <a:buAutoNum type="arabicPeriod"/>
              <a:defRPr/>
            </a:pPr>
            <a:r>
              <a:rPr lang="fr-FR" dirty="0">
                <a:solidFill>
                  <a:prstClr val="black"/>
                </a:solidFill>
              </a:rPr>
              <a:t>Conditions de fonctionnement de la mission</a:t>
            </a:r>
          </a:p>
          <a:p>
            <a:pPr marL="800100" lvl="1" indent="-342900">
              <a:buAutoNum type="arabicPeriod"/>
              <a:defRPr/>
            </a:pPr>
            <a:r>
              <a:rPr lang="fr-FR" dirty="0">
                <a:solidFill>
                  <a:prstClr val="black"/>
                </a:solidFill>
              </a:rPr>
              <a:t>Conditions d’association des membres de la mission aux travaux</a:t>
            </a:r>
          </a:p>
          <a:p>
            <a:pPr marL="800100" lvl="1" indent="-342900">
              <a:buAutoNum type="arabicPeriod"/>
              <a:defRPr/>
            </a:pPr>
            <a:r>
              <a:rPr lang="fr-FR" dirty="0">
                <a:solidFill>
                  <a:prstClr val="black"/>
                </a:solidFill>
              </a:rPr>
              <a:t>Conditions de consultation des élus</a:t>
            </a:r>
          </a:p>
          <a:p>
            <a:pPr marL="342900" indent="-342900">
              <a:buAutoNum type="arabicPeriod"/>
              <a:defRPr/>
            </a:pPr>
            <a:endParaRPr lang="fr-FR" b="1" dirty="0">
              <a:solidFill>
                <a:prstClr val="black"/>
              </a:solidFill>
            </a:endParaRPr>
          </a:p>
          <a:p>
            <a:pPr marL="342900" indent="-342900">
              <a:buAutoNum type="arabicPeriod"/>
              <a:defRPr/>
            </a:pPr>
            <a:r>
              <a:rPr lang="fr-FR" sz="2400" b="1" dirty="0">
                <a:solidFill>
                  <a:prstClr val="black"/>
                </a:solidFill>
              </a:rPr>
              <a:t>Les résultats des </a:t>
            </a:r>
            <a:r>
              <a:rPr lang="fr-FR" sz="2400" b="1" dirty="0" smtClean="0">
                <a:solidFill>
                  <a:prstClr val="black"/>
                </a:solidFill>
              </a:rPr>
              <a:t>municipales – mars 2014</a:t>
            </a:r>
          </a:p>
          <a:p>
            <a:pPr marL="800100" lvl="1" indent="-342900">
              <a:buAutoNum type="arabicPeriod"/>
              <a:defRPr/>
            </a:pPr>
            <a:r>
              <a:rPr lang="fr-FR" dirty="0" smtClean="0">
                <a:solidFill>
                  <a:prstClr val="black"/>
                </a:solidFill>
              </a:rPr>
              <a:t>La Métropole du Grand Paris passe à droite (fourchette haute et basse)</a:t>
            </a:r>
          </a:p>
          <a:p>
            <a:pPr marL="800100" lvl="1" indent="-342900">
              <a:buAutoNum type="arabicPeriod"/>
              <a:defRPr/>
            </a:pPr>
            <a:endParaRPr lang="fr-FR" dirty="0">
              <a:solidFill>
                <a:prstClr val="black"/>
              </a:solidFill>
            </a:endParaRPr>
          </a:p>
          <a:p>
            <a:pPr marL="342900" indent="-342900">
              <a:buAutoNum type="arabicPeriod"/>
              <a:defRPr/>
            </a:pPr>
            <a:r>
              <a:rPr lang="fr-FR" sz="2400" b="1" dirty="0" smtClean="0">
                <a:solidFill>
                  <a:prstClr val="black"/>
                </a:solidFill>
              </a:rPr>
              <a:t>Le positionnement des élus</a:t>
            </a:r>
            <a:endParaRPr lang="fr-FR" sz="2400" b="1" dirty="0">
              <a:solidFill>
                <a:prstClr val="black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135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>
              <a:defRPr/>
            </a:pPr>
            <a:endParaRPr lang="fr-FR" dirty="0" smtClean="0">
              <a:solidFill>
                <a:schemeClr val="bg1"/>
              </a:solidFill>
            </a:endParaRPr>
          </a:p>
          <a:p>
            <a:pPr algn="ctr">
              <a:buFont typeface="Arial" charset="0"/>
              <a:buNone/>
              <a:defRPr/>
            </a:pPr>
            <a:endParaRPr lang="fr-FR" dirty="0" smtClean="0">
              <a:solidFill>
                <a:schemeClr val="bg1"/>
              </a:solidFill>
              <a:latin typeface="Parismetropole" pitchFamily="50" charset="0"/>
            </a:endParaRPr>
          </a:p>
          <a:p>
            <a:pPr algn="ctr">
              <a:buFont typeface="Arial" charset="0"/>
              <a:buNone/>
              <a:defRPr/>
            </a:pPr>
            <a:endParaRPr lang="fr-FR" dirty="0" smtClean="0">
              <a:solidFill>
                <a:schemeClr val="bg1"/>
              </a:solidFill>
              <a:latin typeface="Parismetropole" pitchFamily="50" charset="0"/>
            </a:endParaRPr>
          </a:p>
          <a:p>
            <a:pPr algn="ctr">
              <a:buFont typeface="Arial" charset="0"/>
              <a:buNone/>
              <a:defRPr/>
            </a:pPr>
            <a:endParaRPr lang="fr-FR" dirty="0" smtClean="0">
              <a:solidFill>
                <a:schemeClr val="bg1"/>
              </a:solidFill>
              <a:latin typeface="Parismetropole" pitchFamily="50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988840"/>
            <a:ext cx="3203575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56818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ll_dia_ent.jpg                                                00009781Disque Documents               BDA2DFE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551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79475" y="381000"/>
            <a:ext cx="52165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 sz="3000" b="1" dirty="0" smtClean="0">
                <a:solidFill>
                  <a:srgbClr val="333333"/>
                </a:solidFill>
              </a:rPr>
              <a:t>Le projet de schéma régional de coopération intercommunale (SRCI)</a:t>
            </a:r>
          </a:p>
          <a:p>
            <a:r>
              <a:rPr lang="fr-FR" sz="2800" b="1" dirty="0"/>
              <a:t/>
            </a:r>
            <a:br>
              <a:rPr lang="fr-FR" sz="2800" b="1" dirty="0"/>
            </a:br>
            <a:r>
              <a:rPr lang="fr-FR" sz="2400" b="1" dirty="0"/>
              <a:t> </a:t>
            </a:r>
            <a:r>
              <a:rPr lang="fr-FR" sz="2400" dirty="0">
                <a:solidFill>
                  <a:srgbClr val="4C4C4C"/>
                </a:solidFill>
              </a:rPr>
              <a:t/>
            </a:r>
            <a:br>
              <a:rPr lang="fr-FR" sz="2400" dirty="0">
                <a:solidFill>
                  <a:srgbClr val="4C4C4C"/>
                </a:solidFill>
              </a:rPr>
            </a:br>
            <a:r>
              <a:rPr lang="fr-FR" sz="1500" dirty="0">
                <a:solidFill>
                  <a:schemeClr val="bg1"/>
                </a:solidFill>
              </a:rPr>
              <a:t>État des connaissances sur la remise et les taxis 								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01687" y="2420938"/>
            <a:ext cx="6616543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fr-FR" sz="1600" b="1" dirty="0" smtClean="0">
                <a:solidFill>
                  <a:srgbClr val="4C4C4C"/>
                </a:solidFill>
              </a:rPr>
              <a:t>Commission Aménagement du territoire            Agnès </a:t>
            </a:r>
            <a:r>
              <a:rPr lang="fr-FR" sz="1600" b="1" dirty="0" err="1">
                <a:solidFill>
                  <a:srgbClr val="4C4C4C"/>
                </a:solidFill>
              </a:rPr>
              <a:t>Parnaix</a:t>
            </a:r>
            <a:endParaRPr lang="fr-FR" sz="1600" b="1" dirty="0" smtClean="0">
              <a:solidFill>
                <a:srgbClr val="4C4C4C"/>
              </a:solidFill>
            </a:endParaRPr>
          </a:p>
          <a:p>
            <a:r>
              <a:rPr lang="fr-FR" sz="1600" b="1" dirty="0" smtClean="0">
                <a:solidFill>
                  <a:srgbClr val="4C4C4C"/>
                </a:solidFill>
              </a:rPr>
              <a:t>18/09/2014		                                Isabelle </a:t>
            </a:r>
            <a:r>
              <a:rPr lang="fr-FR" sz="1600" b="1" dirty="0" err="1" smtClean="0">
                <a:solidFill>
                  <a:srgbClr val="4C4C4C"/>
                </a:solidFill>
              </a:rPr>
              <a:t>Zugetta</a:t>
            </a:r>
            <a:r>
              <a:rPr lang="fr-FR" sz="1600" b="1" dirty="0" smtClean="0">
                <a:solidFill>
                  <a:srgbClr val="4C4C4C"/>
                </a:solidFill>
              </a:rPr>
              <a:t>	</a:t>
            </a:r>
          </a:p>
          <a:p>
            <a:r>
              <a:rPr lang="fr-FR" sz="1600" b="1" dirty="0" smtClean="0">
                <a:solidFill>
                  <a:srgbClr val="4C4C4C"/>
                </a:solidFill>
              </a:rPr>
              <a:t>					</a:t>
            </a:r>
            <a:r>
              <a:rPr lang="fr-FR" sz="1600" b="1" dirty="0">
                <a:solidFill>
                  <a:srgbClr val="4C4C4C"/>
                </a:solidFill>
              </a:rPr>
              <a:t/>
            </a:r>
            <a:br>
              <a:rPr lang="fr-FR" sz="1600" b="1" dirty="0">
                <a:solidFill>
                  <a:srgbClr val="4C4C4C"/>
                </a:solidFill>
              </a:rPr>
            </a:br>
            <a:endParaRPr lang="fr-FR" sz="1600" dirty="0">
              <a:solidFill>
                <a:srgbClr val="4C4C4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274638"/>
            <a:ext cx="9144000" cy="646478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434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49809" y="106757"/>
            <a:ext cx="7728508" cy="6337235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804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-3465"/>
            <a:ext cx="9115425" cy="76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fr-FR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380263"/>
            <a:ext cx="8988230" cy="5649475"/>
          </a:xfrm>
        </p:spPr>
      </p:pic>
      <p:sp>
        <p:nvSpPr>
          <p:cNvPr id="7" name="ZoneTexte 6"/>
          <p:cNvSpPr txBox="1"/>
          <p:nvPr/>
        </p:nvSpPr>
        <p:spPr>
          <a:xfrm>
            <a:off x="87782" y="43805"/>
            <a:ext cx="8741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Calendrier du SRCI</a:t>
            </a:r>
            <a:endParaRPr lang="fr-FR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371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8763" y="2282825"/>
            <a:ext cx="7869237" cy="5105400"/>
          </a:xfrm>
        </p:spPr>
        <p:txBody>
          <a:bodyPr/>
          <a:lstStyle/>
          <a:p>
            <a:pPr marL="457200" lvl="1" indent="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fr-FR" sz="4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  <a:sym typeface="Wingdings" pitchFamily="2" charset="2"/>
              </a:rPr>
              <a:t>A</a:t>
            </a:r>
            <a:r>
              <a:rPr lang="fr-FR" sz="4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NNEXES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343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77747" y="61859"/>
            <a:ext cx="6395225" cy="6547911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53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87014" y="70581"/>
            <a:ext cx="2918765" cy="6492531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2480"/>
            <a:ext cx="8229600" cy="1347057"/>
          </a:xfrm>
        </p:spPr>
        <p:txBody>
          <a:bodyPr/>
          <a:lstStyle/>
          <a:p>
            <a:r>
              <a:rPr lang="fr-FR" dirty="0" smtClean="0">
                <a:solidFill>
                  <a:schemeClr val="accent4"/>
                </a:solidFill>
              </a:rPr>
              <a:t>                        </a:t>
            </a:r>
            <a:r>
              <a:rPr lang="fr-FR" sz="2000" dirty="0" smtClean="0">
                <a:solidFill>
                  <a:schemeClr val="accent4"/>
                </a:solidFill>
              </a:rPr>
              <a:t>Le SRCI : </a:t>
            </a:r>
            <a:endParaRPr lang="fr-FR" sz="2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566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2332038"/>
            <a:ext cx="8229600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</a:rPr>
              <a:t>Rationalisation de la carte intercommunale </a:t>
            </a:r>
            <a:r>
              <a:rPr lang="fr-FR" sz="2800" b="1" dirty="0" smtClean="0"/>
              <a:t>dans l’unité </a:t>
            </a:r>
            <a:r>
              <a:rPr lang="fr-FR" sz="2800" b="1" dirty="0"/>
              <a:t>u</a:t>
            </a:r>
            <a:r>
              <a:rPr lang="fr-FR" sz="2800" b="1" dirty="0" smtClean="0"/>
              <a:t>rbaine: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400" b="1" dirty="0" smtClean="0"/>
              <a:t>Seuil minimum de 200.000 habitants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sz="24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</a:rPr>
              <a:t>Impossibilité d’adhérer à la Métropole</a:t>
            </a:r>
            <a:r>
              <a:rPr lang="fr-FR" sz="2800" b="1" dirty="0" smtClean="0"/>
              <a:t>, </a:t>
            </a:r>
            <a:r>
              <a:rPr lang="fr-FR" sz="2400" b="1" dirty="0" smtClean="0"/>
              <a:t>à l’exception des communes limitrophes au périmètre de la métropole. </a:t>
            </a:r>
            <a:endParaRPr lang="fr-FR" sz="2800" b="1" dirty="0" smtClean="0"/>
          </a:p>
        </p:txBody>
      </p:sp>
      <p:pic>
        <p:nvPicPr>
          <p:cNvPr id="30723" name="Image 5" descr="Bandeau-site-PM.png"/>
          <p:cNvPicPr>
            <a:picLocks noChangeAspect="1"/>
          </p:cNvPicPr>
          <p:nvPr/>
        </p:nvPicPr>
        <p:blipFill>
          <a:blip r:embed="rId2" cstate="print"/>
          <a:srcRect t="6253" b="4861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ZoneTexte 8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dirty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Articles 10 et 11</a:t>
            </a:r>
          </a:p>
        </p:txBody>
      </p:sp>
      <p:sp>
        <p:nvSpPr>
          <p:cNvPr id="30725" name="ZoneTexte 9"/>
          <p:cNvSpPr txBox="1">
            <a:spLocks noChangeArrowheads="1"/>
          </p:cNvSpPr>
          <p:nvPr/>
        </p:nvSpPr>
        <p:spPr bwMode="auto">
          <a:xfrm>
            <a:off x="0" y="1412875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800" dirty="0">
                <a:solidFill>
                  <a:prstClr val="black"/>
                </a:solidFill>
                <a:latin typeface="Parismetropole" pitchFamily="48" charset="0"/>
                <a:cs typeface="Arial" charset="0"/>
              </a:rPr>
              <a:t>Dispositions relatives à la grande couronne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800" dirty="0">
                <a:solidFill>
                  <a:prstClr val="black"/>
                </a:solidFill>
                <a:latin typeface="Parismetropole" pitchFamily="48" charset="0"/>
                <a:cs typeface="Arial" charset="0"/>
              </a:rPr>
              <a:t>Articles 10 et 11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11811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929" y="858987"/>
            <a:ext cx="8645236" cy="5389418"/>
          </a:xfrm>
        </p:spPr>
        <p:txBody>
          <a:bodyPr/>
          <a:lstStyle/>
          <a:p>
            <a:r>
              <a:rPr lang="fr-FR" sz="2400" b="0" dirty="0" smtClean="0"/>
              <a:t>Seuil de 200 000 hab. pour les EPCI à fiscalité propre :</a:t>
            </a:r>
          </a:p>
          <a:p>
            <a:pPr lvl="1"/>
            <a:r>
              <a:rPr lang="fr-FR" sz="2400" b="0" dirty="0" smtClean="0"/>
              <a:t>Dans les départements 77, 78, 91 et 95 </a:t>
            </a:r>
          </a:p>
          <a:p>
            <a:pPr lvl="1"/>
            <a:r>
              <a:rPr lang="fr-FR" sz="2400" b="0" dirty="0" smtClean="0"/>
              <a:t>Pour les EPCI dont le siège est situé dans l’UU de Paris</a:t>
            </a:r>
          </a:p>
          <a:p>
            <a:r>
              <a:rPr lang="fr-FR" sz="2400" b="0" dirty="0" smtClean="0"/>
              <a:t>Dérogations possibles accordées par le préfet, pour tenir compte des caractéristiques de certains </a:t>
            </a:r>
            <a:r>
              <a:rPr lang="fr-FR" sz="2400" b="0" dirty="0"/>
              <a:t>espaces, en prenant en compte </a:t>
            </a:r>
            <a:r>
              <a:rPr lang="fr-FR" sz="2400" b="0" dirty="0" smtClean="0"/>
              <a:t>:</a:t>
            </a:r>
          </a:p>
          <a:p>
            <a:pPr lvl="1"/>
            <a:r>
              <a:rPr lang="fr-FR" sz="2400" dirty="0"/>
              <a:t>l</a:t>
            </a:r>
            <a:r>
              <a:rPr lang="fr-FR" sz="2400" b="0" dirty="0" smtClean="0"/>
              <a:t>es </a:t>
            </a:r>
            <a:r>
              <a:rPr lang="fr-FR" sz="2400" b="0" dirty="0"/>
              <a:t>particularités de la </a:t>
            </a:r>
            <a:r>
              <a:rPr lang="fr-FR" sz="2400" b="0" dirty="0" smtClean="0"/>
              <a:t>géographie physique</a:t>
            </a:r>
          </a:p>
          <a:p>
            <a:pPr lvl="1"/>
            <a:r>
              <a:rPr lang="fr-FR" sz="2400" b="0" dirty="0" smtClean="0"/>
              <a:t>le </a:t>
            </a:r>
            <a:r>
              <a:rPr lang="fr-FR" sz="2400" b="0" dirty="0"/>
              <a:t>nombre de communes </a:t>
            </a:r>
            <a:r>
              <a:rPr lang="fr-FR" sz="2400" b="0" dirty="0" smtClean="0"/>
              <a:t>membres</a:t>
            </a:r>
          </a:p>
          <a:p>
            <a:pPr lvl="1"/>
            <a:r>
              <a:rPr lang="fr-FR" sz="2400" b="0" dirty="0" smtClean="0"/>
              <a:t>la </a:t>
            </a:r>
            <a:r>
              <a:rPr lang="fr-FR" sz="2400" b="0" dirty="0"/>
              <a:t>densité de </a:t>
            </a:r>
            <a:r>
              <a:rPr lang="fr-FR" sz="2400" b="0" dirty="0" smtClean="0"/>
              <a:t>population</a:t>
            </a:r>
          </a:p>
          <a:p>
            <a:pPr lvl="1"/>
            <a:r>
              <a:rPr lang="fr-FR" sz="2400" b="0" dirty="0" smtClean="0"/>
              <a:t> </a:t>
            </a:r>
            <a:r>
              <a:rPr lang="fr-FR" sz="2400" b="0" dirty="0"/>
              <a:t>ou </a:t>
            </a:r>
            <a:r>
              <a:rPr lang="fr-FR" sz="2400" b="0" dirty="0" smtClean="0"/>
              <a:t>la superficie </a:t>
            </a:r>
            <a:r>
              <a:rPr lang="fr-FR" sz="2400" b="0" dirty="0"/>
              <a:t>des établissements publics de coopération intercommunale </a:t>
            </a:r>
            <a:r>
              <a:rPr lang="fr-FR" sz="2400" b="0" dirty="0" smtClean="0"/>
              <a:t>à fiscalité </a:t>
            </a:r>
            <a:r>
              <a:rPr lang="fr-FR" sz="2400" b="0" dirty="0"/>
              <a:t>propre concernés</a:t>
            </a:r>
            <a:r>
              <a:rPr lang="fr-FR" sz="2400" b="0" dirty="0" smtClean="0"/>
              <a:t>.</a:t>
            </a:r>
          </a:p>
          <a:p>
            <a:r>
              <a:rPr lang="fr-FR" sz="2400" b="0" dirty="0" smtClean="0"/>
              <a:t>41 EPCI concernés (au 1</a:t>
            </a:r>
            <a:r>
              <a:rPr lang="fr-FR" sz="2400" b="0" baseline="30000" dirty="0" smtClean="0"/>
              <a:t>er</a:t>
            </a:r>
            <a:r>
              <a:rPr lang="fr-FR" sz="2400" b="0" dirty="0" smtClean="0"/>
              <a:t> mai 2014) appelés à se restructurer en 19 structures au plus (3,8 millions d’habitants)</a:t>
            </a:r>
            <a:endParaRPr lang="fr-FR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5560" y="121230"/>
            <a:ext cx="9115425" cy="76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Seuil de 200 000 habitants et dérogations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931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8140" y="51206"/>
            <a:ext cx="8963650" cy="6422745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484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630" y="176213"/>
            <a:ext cx="9752013" cy="650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987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858061" y="73512"/>
            <a:ext cx="5215737" cy="6486238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9489"/>
            <a:ext cx="8229600" cy="1268782"/>
          </a:xfrm>
        </p:spPr>
        <p:txBody>
          <a:bodyPr/>
          <a:lstStyle/>
          <a:p>
            <a:r>
              <a:rPr lang="fr-FR" sz="1800" b="0" dirty="0" smtClean="0">
                <a:solidFill>
                  <a:schemeClr val="accent4"/>
                </a:solidFill>
              </a:rPr>
              <a:t>                                                                   </a:t>
            </a:r>
            <a:r>
              <a:rPr lang="fr-FR" sz="1800" dirty="0">
                <a:solidFill>
                  <a:schemeClr val="accent4"/>
                </a:solidFill>
                <a:latin typeface="Arial Narrow" pitchFamily="34" charset="0"/>
              </a:rPr>
              <a:t>issue </a:t>
            </a:r>
            <a:r>
              <a:rPr lang="fr-FR" sz="1800" dirty="0" smtClean="0">
                <a:solidFill>
                  <a:schemeClr val="accent4"/>
                </a:solidFill>
                <a:latin typeface="Arial Narrow" pitchFamily="34" charset="0"/>
              </a:rPr>
              <a:t>des SDCI (2012/2014) ?</a:t>
            </a:r>
            <a:endParaRPr lang="fr-FR" sz="1800" dirty="0">
              <a:solidFill>
                <a:schemeClr val="accent4"/>
              </a:solidFill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6429" y="233917"/>
            <a:ext cx="127591" cy="350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823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 descr="N:\commission Projets Métropolitains\projet de loi décentralisation\documents de présentation et d'analyse de la loi\kit de présentation loi MAPAM\texte voté 2de lecture AN\carte IAU périmètr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259"/>
            <a:ext cx="9144000" cy="64634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86130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contenu 2"/>
          <p:cNvSpPr>
            <a:spLocks noGrp="1"/>
          </p:cNvSpPr>
          <p:nvPr>
            <p:ph idx="1"/>
          </p:nvPr>
        </p:nvSpPr>
        <p:spPr>
          <a:xfrm>
            <a:off x="611188" y="1412875"/>
            <a:ext cx="8075612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fr-FR" altLang="fr-FR" sz="2400" dirty="0" smtClean="0"/>
          </a:p>
          <a:p>
            <a:pPr algn="ctr" eaLnBrk="1" hangingPunct="1">
              <a:buFont typeface="Arial" charset="0"/>
              <a:buNone/>
            </a:pPr>
            <a:r>
              <a:rPr lang="fr-FR" altLang="fr-FR" sz="2800" dirty="0" smtClean="0">
                <a:latin typeface="Parismetropole" pitchFamily="48" charset="0"/>
              </a:rPr>
              <a:t>compétences obligatoires de la MGP :</a:t>
            </a:r>
          </a:p>
          <a:p>
            <a:pPr algn="ctr" eaLnBrk="1" hangingPunct="1">
              <a:buFont typeface="Arial" charset="0"/>
              <a:buNone/>
            </a:pPr>
            <a:r>
              <a:rPr lang="fr-FR" altLang="fr-FR" sz="2800" dirty="0" smtClean="0">
                <a:latin typeface="Parismetropole" pitchFamily="48" charset="0"/>
              </a:rPr>
              <a:t>Le projet métropolitain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r-FR" altLang="fr-FR" sz="2800" dirty="0" smtClean="0">
                <a:latin typeface="+mj-lt"/>
              </a:rPr>
              <a:t>Définit les orientations générales de la politique de la MGP.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r-FR" altLang="fr-FR" sz="2800" dirty="0" smtClean="0">
                <a:latin typeface="+mj-lt"/>
              </a:rPr>
              <a:t>Participe à la mise en œuvre du SDRIF.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r-FR" altLang="fr-FR" sz="2800" dirty="0" smtClean="0">
                <a:latin typeface="+mj-lt"/>
              </a:rPr>
              <a:t>Comporte un diagnostic, des orientations stratégiques, des domaines d’intervention prioritaires.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r-FR" altLang="fr-FR" sz="2800" dirty="0" smtClean="0">
                <a:latin typeface="+mj-lt"/>
              </a:rPr>
              <a:t>Peut être élaboré avec l’appui de l’AFTRP, de l’AIGP, des agences d’urbanisme et de toute structure utile.</a:t>
            </a:r>
            <a:endParaRPr lang="fr-FR" altLang="fr-FR" sz="2400" dirty="0" smtClean="0">
              <a:latin typeface="+mj-lt"/>
            </a:endParaRPr>
          </a:p>
          <a:p>
            <a:pPr eaLnBrk="1" hangingPunct="1">
              <a:buFont typeface="Arial" charset="0"/>
              <a:buNone/>
            </a:pPr>
            <a:endParaRPr lang="fr-FR" altLang="fr-FR" sz="2400" dirty="0" smtClean="0"/>
          </a:p>
          <a:p>
            <a:pPr eaLnBrk="1" hangingPunct="1">
              <a:buFont typeface="Arial" charset="0"/>
              <a:buNone/>
            </a:pPr>
            <a:endParaRPr lang="fr-FR" altLang="fr-FR" sz="2800" dirty="0" smtClean="0"/>
          </a:p>
          <a:p>
            <a:pPr eaLnBrk="1" hangingPunct="1"/>
            <a:endParaRPr lang="fr-FR" altLang="fr-FR" dirty="0" smtClean="0"/>
          </a:p>
          <a:p>
            <a:pPr eaLnBrk="1" hangingPunct="1">
              <a:buFont typeface="Arial" charset="0"/>
              <a:buNone/>
            </a:pPr>
            <a:endParaRPr lang="fr-FR" altLang="fr-FR" dirty="0" smtClean="0"/>
          </a:p>
        </p:txBody>
      </p:sp>
      <p:pic>
        <p:nvPicPr>
          <p:cNvPr id="13315" name="Image 5" descr="Bandeau-site-PM.png"/>
          <p:cNvPicPr>
            <a:picLocks noChangeAspect="1"/>
          </p:cNvPicPr>
          <p:nvPr/>
        </p:nvPicPr>
        <p:blipFill>
          <a:blip r:embed="rId2" cstate="print"/>
          <a:srcRect t="6253" b="4861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ZoneTexte 12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dirty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Principales </a:t>
            </a:r>
            <a:r>
              <a:rPr lang="fr-FR" altLang="fr-FR" sz="3200" dirty="0" smtClean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dispositions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dirty="0" smtClean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Relatives à la MGP </a:t>
            </a:r>
            <a:endParaRPr lang="fr-FR" altLang="fr-FR" sz="3200" dirty="0">
              <a:solidFill>
                <a:prstClr val="white"/>
              </a:solidFill>
              <a:latin typeface="Parismetropole" pitchFamily="48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63125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contenu 2"/>
          <p:cNvSpPr>
            <a:spLocks noGrp="1"/>
          </p:cNvSpPr>
          <p:nvPr>
            <p:ph idx="1"/>
          </p:nvPr>
        </p:nvSpPr>
        <p:spPr>
          <a:xfrm>
            <a:off x="611188" y="1412875"/>
            <a:ext cx="8075612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fr-FR" altLang="fr-FR" sz="2400" dirty="0" smtClean="0"/>
          </a:p>
          <a:p>
            <a:pPr algn="ctr" eaLnBrk="1" hangingPunct="1">
              <a:buFont typeface="Arial" charset="0"/>
              <a:buNone/>
            </a:pPr>
            <a:r>
              <a:rPr lang="fr-FR" altLang="fr-FR" sz="2800" dirty="0" smtClean="0">
                <a:latin typeface="Parismetropole" pitchFamily="48" charset="0"/>
              </a:rPr>
              <a:t>compétences obligatoires de la MGP</a:t>
            </a:r>
          </a:p>
          <a:p>
            <a:pPr eaLnBrk="1" hangingPunct="1">
              <a:buFont typeface="Arial" charset="0"/>
              <a:buNone/>
            </a:pPr>
            <a:endParaRPr lang="fr-FR" altLang="fr-FR" sz="2400" dirty="0" smtClean="0"/>
          </a:p>
          <a:p>
            <a:pPr eaLnBrk="1" hangingPunct="1">
              <a:buFont typeface="Arial" charset="0"/>
              <a:buNone/>
            </a:pPr>
            <a:r>
              <a:rPr lang="fr-FR" altLang="fr-FR" sz="2800" dirty="0" smtClean="0"/>
              <a:t>1 – Aménagement de l’espace métropolitain</a:t>
            </a:r>
          </a:p>
          <a:p>
            <a:pPr eaLnBrk="1" hangingPunct="1">
              <a:buFont typeface="Arial" charset="0"/>
              <a:buNone/>
            </a:pPr>
            <a:r>
              <a:rPr lang="fr-FR" altLang="fr-FR" sz="2800" dirty="0" smtClean="0"/>
              <a:t>2 – Politique locale de l’habitat</a:t>
            </a:r>
          </a:p>
          <a:p>
            <a:pPr eaLnBrk="1" hangingPunct="1">
              <a:buNone/>
            </a:pPr>
            <a:r>
              <a:rPr lang="fr-FR" altLang="fr-FR" sz="2800" dirty="0" smtClean="0"/>
              <a:t>3 – Politique de la ville</a:t>
            </a:r>
          </a:p>
          <a:p>
            <a:pPr eaLnBrk="1" hangingPunct="1">
              <a:buNone/>
            </a:pPr>
            <a:r>
              <a:rPr lang="fr-FR" altLang="fr-FR" sz="2800" dirty="0" smtClean="0"/>
              <a:t>4 – Développement et d’aménagement économique, social et culturel</a:t>
            </a:r>
          </a:p>
          <a:p>
            <a:pPr eaLnBrk="1" hangingPunct="1">
              <a:buNone/>
            </a:pPr>
            <a:r>
              <a:rPr lang="fr-FR" altLang="fr-FR" sz="2800" dirty="0" smtClean="0"/>
              <a:t>5 – Protection de l’environnement et du cadre de vie</a:t>
            </a:r>
          </a:p>
          <a:p>
            <a:pPr eaLnBrk="1" hangingPunct="1">
              <a:buFont typeface="Arial" charset="0"/>
              <a:buNone/>
            </a:pPr>
            <a:endParaRPr lang="fr-FR" altLang="fr-FR" sz="2800" dirty="0" smtClean="0"/>
          </a:p>
          <a:p>
            <a:pPr eaLnBrk="1" hangingPunct="1"/>
            <a:endParaRPr lang="fr-FR" altLang="fr-FR" dirty="0" smtClean="0"/>
          </a:p>
          <a:p>
            <a:pPr eaLnBrk="1" hangingPunct="1">
              <a:buFont typeface="Arial" charset="0"/>
              <a:buNone/>
            </a:pPr>
            <a:endParaRPr lang="fr-FR" altLang="fr-FR" dirty="0" smtClean="0"/>
          </a:p>
        </p:txBody>
      </p:sp>
      <p:pic>
        <p:nvPicPr>
          <p:cNvPr id="13315" name="Image 5" descr="Bandeau-site-PM.png"/>
          <p:cNvPicPr>
            <a:picLocks noChangeAspect="1"/>
          </p:cNvPicPr>
          <p:nvPr/>
        </p:nvPicPr>
        <p:blipFill>
          <a:blip r:embed="rId2" cstate="print"/>
          <a:srcRect t="6253" b="4861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ZoneTexte 12"/>
          <p:cNvSpPr txBox="1"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dirty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Principales dispositions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dirty="0" smtClean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relatives </a:t>
            </a:r>
            <a:r>
              <a:rPr lang="fr-FR" altLang="fr-FR" sz="3200" dirty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à la MGP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80368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contenu 2"/>
          <p:cNvSpPr>
            <a:spLocks noGrp="1"/>
          </p:cNvSpPr>
          <p:nvPr>
            <p:ph idx="1"/>
          </p:nvPr>
        </p:nvSpPr>
        <p:spPr>
          <a:xfrm>
            <a:off x="611188" y="1412875"/>
            <a:ext cx="8075612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fr-FR" altLang="fr-FR" sz="2400" dirty="0" smtClean="0"/>
          </a:p>
          <a:p>
            <a:pPr algn="ctr" eaLnBrk="1" hangingPunct="1">
              <a:buFont typeface="Arial" charset="0"/>
              <a:buNone/>
            </a:pPr>
            <a:r>
              <a:rPr lang="fr-FR" altLang="fr-FR" sz="2800" dirty="0" smtClean="0">
                <a:latin typeface="Parismetropole" pitchFamily="48" charset="0"/>
              </a:rPr>
              <a:t>compétences obligatoires de la MGP  </a:t>
            </a:r>
            <a:endParaRPr lang="fr-FR" altLang="fr-FR" sz="2400" dirty="0" smtClean="0"/>
          </a:p>
          <a:p>
            <a:pPr algn="ctr" eaLnBrk="1" hangingPunct="1">
              <a:buFont typeface="Arial" charset="0"/>
              <a:buNone/>
            </a:pPr>
            <a:r>
              <a:rPr lang="fr-FR" altLang="fr-FR" sz="2800" b="1" dirty="0" smtClean="0"/>
              <a:t>1 – </a:t>
            </a:r>
            <a:r>
              <a:rPr lang="fr-FR" altLang="fr-FR" b="1" dirty="0" smtClean="0"/>
              <a:t>Aménagement de l’espace métropolitain</a:t>
            </a:r>
            <a:endParaRPr lang="fr-FR" altLang="fr-FR" sz="2800" b="1" dirty="0" smtClean="0"/>
          </a:p>
          <a:p>
            <a:pPr eaLnBrk="1" hangingPunct="1"/>
            <a:r>
              <a:rPr lang="fr-FR" altLang="fr-FR" sz="2800" dirty="0" smtClean="0"/>
              <a:t>Approbation du PLU métropolitain</a:t>
            </a:r>
          </a:p>
          <a:p>
            <a:pPr eaLnBrk="1" hangingPunct="1"/>
            <a:r>
              <a:rPr lang="fr-FR" altLang="fr-FR" sz="2800" dirty="0" smtClean="0"/>
              <a:t>Opérations d’Intérêt Métropolitain, restructuration urbaine, constitution de réserves foncières d’intérêt métropolitain</a:t>
            </a:r>
          </a:p>
          <a:p>
            <a:pPr eaLnBrk="1" hangingPunct="1"/>
            <a:r>
              <a:rPr lang="fr-FR" altLang="fr-FR" sz="2800" dirty="0" smtClean="0"/>
              <a:t>Infrastructures et réseaux de télécommunications</a:t>
            </a:r>
          </a:p>
          <a:p>
            <a:pPr eaLnBrk="1" hangingPunct="1"/>
            <a:endParaRPr lang="fr-FR" altLang="fr-FR" dirty="0" smtClean="0"/>
          </a:p>
          <a:p>
            <a:pPr eaLnBrk="1" hangingPunct="1">
              <a:buFont typeface="Arial" charset="0"/>
              <a:buNone/>
            </a:pPr>
            <a:endParaRPr lang="fr-FR" altLang="fr-FR" dirty="0" smtClean="0"/>
          </a:p>
        </p:txBody>
      </p:sp>
      <p:pic>
        <p:nvPicPr>
          <p:cNvPr id="13315" name="Image 5" descr="Bandeau-site-PM.png"/>
          <p:cNvPicPr>
            <a:picLocks noChangeAspect="1"/>
          </p:cNvPicPr>
          <p:nvPr/>
        </p:nvPicPr>
        <p:blipFill>
          <a:blip r:embed="rId2" cstate="print"/>
          <a:srcRect t="6253" b="4861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ZoneTexte 12"/>
          <p:cNvSpPr txBox="1"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dirty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Principales dispositions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dirty="0" smtClean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relatives </a:t>
            </a:r>
            <a:r>
              <a:rPr lang="fr-FR" altLang="fr-FR" sz="3200" dirty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à la MGP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64734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750" y="1412875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sz="28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latin typeface="Parismetropole" pitchFamily="50" charset="0"/>
              </a:rPr>
              <a:t>Dispositions prescriptives relatives à l’aménagement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sz="2800" dirty="0" smtClean="0"/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</a:rPr>
              <a:t>1 . </a:t>
            </a:r>
            <a:r>
              <a:rPr lang="fr-FR" sz="2800" dirty="0" smtClean="0"/>
              <a:t>La MGP élabore un </a:t>
            </a:r>
            <a:r>
              <a:rPr lang="fr-FR" sz="2800" b="1" dirty="0" smtClean="0"/>
              <a:t>PADD</a:t>
            </a:r>
            <a:r>
              <a:rPr lang="fr-FR" sz="2800" dirty="0" smtClean="0"/>
              <a:t>, 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</a:rPr>
              <a:t>2. </a:t>
            </a:r>
            <a:r>
              <a:rPr lang="fr-FR" sz="2800" dirty="0" smtClean="0"/>
              <a:t>sur la base duquel les conseils de territoires ont 2 ans pour élaborer des </a:t>
            </a:r>
            <a:r>
              <a:rPr lang="fr-FR" sz="2800" b="1" dirty="0" smtClean="0"/>
              <a:t>plans de territoires </a:t>
            </a:r>
            <a:r>
              <a:rPr lang="fr-FR" sz="2800" dirty="0" smtClean="0"/>
              <a:t>(orientations d’aménagement et de programmation).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</a:rPr>
              <a:t>3. </a:t>
            </a:r>
            <a:r>
              <a:rPr lang="fr-FR" sz="2800" dirty="0" smtClean="0"/>
              <a:t>En cohérence avec ces plans, la MGP élabore un </a:t>
            </a:r>
            <a:r>
              <a:rPr lang="fr-FR" sz="2800" b="1" dirty="0" smtClean="0"/>
              <a:t>PLU</a:t>
            </a:r>
            <a:r>
              <a:rPr lang="fr-FR" sz="2800" dirty="0" smtClean="0"/>
              <a:t>.</a:t>
            </a:r>
          </a:p>
        </p:txBody>
      </p:sp>
      <p:pic>
        <p:nvPicPr>
          <p:cNvPr id="16387" name="Image 5" descr="Bandeau-site-PM.png"/>
          <p:cNvPicPr>
            <a:picLocks noChangeAspect="1"/>
          </p:cNvPicPr>
          <p:nvPr/>
        </p:nvPicPr>
        <p:blipFill>
          <a:blip r:embed="rId2" cstate="print"/>
          <a:srcRect t="6253" b="4861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ZoneTexte 10"/>
          <p:cNvSpPr txBox="1"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dirty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Principales dispositions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dirty="0" smtClean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relatives </a:t>
            </a:r>
            <a:r>
              <a:rPr lang="fr-FR" altLang="fr-FR" sz="3200" dirty="0">
                <a:solidFill>
                  <a:prstClr val="white"/>
                </a:solidFill>
                <a:latin typeface="Parismetropole" pitchFamily="48" charset="0"/>
                <a:cs typeface="Arial" charset="0"/>
              </a:rPr>
              <a:t>à la MGP</a:t>
            </a:r>
          </a:p>
        </p:txBody>
      </p:sp>
      <p:sp>
        <p:nvSpPr>
          <p:cNvPr id="5" name="Flèche vers le bas 4"/>
          <p:cNvSpPr/>
          <p:nvPr/>
        </p:nvSpPr>
        <p:spPr>
          <a:xfrm>
            <a:off x="72008" y="3356992"/>
            <a:ext cx="539552" cy="273630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54092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hème Office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hème Office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2124</Words>
  <Application>Microsoft Macintosh PowerPoint</Application>
  <PresentationFormat>Présentation à l'écran (4:3)</PresentationFormat>
  <Paragraphs>338</Paragraphs>
  <Slides>43</Slides>
  <Notes>6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4</vt:i4>
      </vt:variant>
      <vt:variant>
        <vt:lpstr>Titres des diapositives</vt:lpstr>
      </vt:variant>
      <vt:variant>
        <vt:i4>43</vt:i4>
      </vt:variant>
    </vt:vector>
  </HeadingPairs>
  <TitlesOfParts>
    <vt:vector size="47" baseType="lpstr">
      <vt:lpstr>2_Thème Office</vt:lpstr>
      <vt:lpstr>3_Thème Office</vt:lpstr>
      <vt:lpstr>Thème Office</vt:lpstr>
      <vt:lpstr>4_Thème Office</vt:lpstr>
      <vt:lpstr>la Métropole du Grand Paris :  présentation et actualités</vt:lpstr>
      <vt:lpstr>Diapositive 2</vt:lpstr>
      <vt:lpstr>  les principales dispositions  votées par le parlement sur la Métropole du Grand Paris (MGP)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Calendrier : les principales étapes des transferts de compétences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Mission de préfiguration  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                        Le SRCI : </vt:lpstr>
      <vt:lpstr>Diapositive 40</vt:lpstr>
      <vt:lpstr>Diapositive 41</vt:lpstr>
      <vt:lpstr>Diapositive 42</vt:lpstr>
      <vt:lpstr>                                                                   issue des SDCI (2012/2014)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la loi de modernisation de l’action publique territoriale et d’affirmation des métropoles (MAPAM)</dc:title>
  <dc:creator>Pauline MALET</dc:creator>
  <cp:lastModifiedBy>ADCF 8</cp:lastModifiedBy>
  <cp:revision>20</cp:revision>
  <cp:lastPrinted>2014-04-02T12:30:38Z</cp:lastPrinted>
  <dcterms:created xsi:type="dcterms:W3CDTF">2014-11-04T16:21:33Z</dcterms:created>
  <dcterms:modified xsi:type="dcterms:W3CDTF">2014-11-04T16:26:18Z</dcterms:modified>
</cp:coreProperties>
</file>